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1" r:id="rId3"/>
    <p:sldId id="277" r:id="rId4"/>
    <p:sldId id="264" r:id="rId5"/>
    <p:sldId id="262" r:id="rId6"/>
    <p:sldId id="278" r:id="rId7"/>
    <p:sldId id="259" r:id="rId8"/>
    <p:sldId id="265" r:id="rId9"/>
    <p:sldId id="266" r:id="rId10"/>
    <p:sldId id="267" r:id="rId11"/>
    <p:sldId id="275" r:id="rId12"/>
    <p:sldId id="271" r:id="rId13"/>
    <p:sldId id="276" r:id="rId14"/>
    <p:sldId id="272" r:id="rId15"/>
    <p:sldId id="273" r:id="rId16"/>
    <p:sldId id="274" r:id="rId17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04" autoAdjust="0"/>
    <p:restoredTop sz="94660"/>
  </p:normalViewPr>
  <p:slideViewPr>
    <p:cSldViewPr>
      <p:cViewPr varScale="1">
        <p:scale>
          <a:sx n="102" d="100"/>
          <a:sy n="102" d="100"/>
        </p:scale>
        <p:origin x="167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3A225F-ABFD-404E-938F-4E781499A7D3}" type="datetimeFigureOut">
              <a:rPr lang="de-DE" smtClean="0"/>
              <a:t>29.01.2026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718382-9DCF-41E5-88E6-02627F7A557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4659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18382-9DCF-41E5-88E6-02627F7A557D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8162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983C-477E-4D04-AE4D-D4BA2BEF1848}" type="datetimeFigureOut">
              <a:rPr lang="de-DE" smtClean="0"/>
              <a:pPr/>
              <a:t>29.01.2026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0B02E-81AF-44A7-AD8F-6F4221DDFE8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983C-477E-4D04-AE4D-D4BA2BEF1848}" type="datetimeFigureOut">
              <a:rPr lang="de-DE" smtClean="0"/>
              <a:pPr/>
              <a:t>29.01.2026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0B02E-81AF-44A7-AD8F-6F4221DDFE8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983C-477E-4D04-AE4D-D4BA2BEF1848}" type="datetimeFigureOut">
              <a:rPr lang="de-DE" smtClean="0"/>
              <a:pPr/>
              <a:t>29.01.2026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0B02E-81AF-44A7-AD8F-6F4221DDFE8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983C-477E-4D04-AE4D-D4BA2BEF1848}" type="datetimeFigureOut">
              <a:rPr lang="de-DE" smtClean="0"/>
              <a:pPr/>
              <a:t>29.01.2026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0B02E-81AF-44A7-AD8F-6F4221DDFE8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983C-477E-4D04-AE4D-D4BA2BEF1848}" type="datetimeFigureOut">
              <a:rPr lang="de-DE" smtClean="0"/>
              <a:pPr/>
              <a:t>29.01.2026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0B02E-81AF-44A7-AD8F-6F4221DDFE8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983C-477E-4D04-AE4D-D4BA2BEF1848}" type="datetimeFigureOut">
              <a:rPr lang="de-DE" smtClean="0"/>
              <a:pPr/>
              <a:t>29.01.2026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0B02E-81AF-44A7-AD8F-6F4221DDFE8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983C-477E-4D04-AE4D-D4BA2BEF1848}" type="datetimeFigureOut">
              <a:rPr lang="de-DE" smtClean="0"/>
              <a:pPr/>
              <a:t>29.01.2026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0B02E-81AF-44A7-AD8F-6F4221DDFE8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983C-477E-4D04-AE4D-D4BA2BEF1848}" type="datetimeFigureOut">
              <a:rPr lang="de-DE" smtClean="0"/>
              <a:pPr/>
              <a:t>29.01.2026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0B02E-81AF-44A7-AD8F-6F4221DDFE8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983C-477E-4D04-AE4D-D4BA2BEF1848}" type="datetimeFigureOut">
              <a:rPr lang="de-DE" smtClean="0"/>
              <a:pPr/>
              <a:t>29.01.2026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0B02E-81AF-44A7-AD8F-6F4221DDFE8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983C-477E-4D04-AE4D-D4BA2BEF1848}" type="datetimeFigureOut">
              <a:rPr lang="de-DE" smtClean="0"/>
              <a:pPr/>
              <a:t>29.01.2026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0B02E-81AF-44A7-AD8F-6F4221DDFE8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983C-477E-4D04-AE4D-D4BA2BEF1848}" type="datetimeFigureOut">
              <a:rPr lang="de-DE" smtClean="0"/>
              <a:pPr/>
              <a:t>29.01.2026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0B02E-81AF-44A7-AD8F-6F4221DDFE8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0983C-477E-4D04-AE4D-D4BA2BEF1848}" type="datetimeFigureOut">
              <a:rPr lang="de-DE" smtClean="0"/>
              <a:pPr/>
              <a:t>29.01.2026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20B02E-81AF-44A7-AD8F-6F4221DDFE8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e.wikipedia.org/wiki/Murexid-Reaktion" TargetMode="External"/><Relationship Id="rId2" Type="http://schemas.openxmlformats.org/officeDocument/2006/relationships/hyperlink" Target="https://de.wikipedia.org/wiki/Purine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Die Anreicherung von Nukleinsäuren</a:t>
            </a:r>
            <a:br>
              <a:rPr lang="de-DE" dirty="0"/>
            </a:br>
            <a:r>
              <a:rPr lang="de-DE" dirty="0"/>
              <a:t>aus Zellen und historisch nasschemischer Nachweis der Bausteine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149080"/>
            <a:ext cx="6400800" cy="1752600"/>
          </a:xfrm>
        </p:spPr>
        <p:txBody>
          <a:bodyPr/>
          <a:lstStyle/>
          <a:p>
            <a:r>
              <a:rPr lang="de-DE" sz="1800" b="1" dirty="0"/>
              <a:t>von Entdecker &amp; Erfinder</a:t>
            </a:r>
          </a:p>
          <a:p>
            <a:r>
              <a:rPr lang="de-DE" sz="1000" b="1" dirty="0"/>
              <a:t>C. S.</a:t>
            </a:r>
          </a:p>
          <a:p>
            <a:r>
              <a:rPr lang="de-DE" sz="1000" b="1"/>
              <a:t> </a:t>
            </a:r>
            <a:endParaRPr lang="de-DE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B32F7C-2E20-46AC-8916-1FEC77083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10" y="0"/>
            <a:ext cx="8648845" cy="1143000"/>
          </a:xfrm>
        </p:spPr>
        <p:txBody>
          <a:bodyPr>
            <a:normAutofit/>
          </a:bodyPr>
          <a:lstStyle/>
          <a:p>
            <a:r>
              <a:rPr lang="de-DE" sz="2400" dirty="0"/>
              <a:t>VII. Nachweis der Bausteine von DNS </a:t>
            </a:r>
            <a:br>
              <a:rPr lang="de-DE" sz="2400" dirty="0"/>
            </a:br>
            <a:r>
              <a:rPr lang="de-DE" sz="2400" b="1" dirty="0"/>
              <a:t>(Lehrerdemonstrationsversuch)</a:t>
            </a:r>
            <a:r>
              <a:rPr lang="de-DE" sz="2400" dirty="0"/>
              <a:t>:</a:t>
            </a:r>
            <a:endParaRPr lang="de-DE" sz="2400" baseline="-25000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5923DA8-372E-4C0C-B399-C79F2ABD57B8}"/>
              </a:ext>
            </a:extLst>
          </p:cNvPr>
          <p:cNvSpPr txBox="1"/>
          <p:nvPr/>
        </p:nvSpPr>
        <p:spPr>
          <a:xfrm>
            <a:off x="27611" y="6423719"/>
            <a:ext cx="614944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b="1" dirty="0"/>
              <a:t>Quelle: (Common Creative Non-Commercial) Entdecker &amp; Erfinder; </a:t>
            </a:r>
          </a:p>
          <a:p>
            <a:r>
              <a:rPr lang="de-DE" sz="1050" b="1" dirty="0"/>
              <a:t>angelehnt an: Diethard Baron et al. :Grüne Reihe Materialien SII: Genetik. Schroedel-Verlag(2004) Seite:55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97C0159-C7DC-4726-B63F-BE39054BDD46}"/>
              </a:ext>
            </a:extLst>
          </p:cNvPr>
          <p:cNvSpPr txBox="1"/>
          <p:nvPr/>
        </p:nvSpPr>
        <p:spPr>
          <a:xfrm>
            <a:off x="755576" y="17008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E64C75B5-8E2B-48D7-B216-F0E08A18AAD3}"/>
              </a:ext>
            </a:extLst>
          </p:cNvPr>
          <p:cNvSpPr txBox="1"/>
          <p:nvPr/>
        </p:nvSpPr>
        <p:spPr>
          <a:xfrm flipH="1">
            <a:off x="121180" y="1006697"/>
            <a:ext cx="4347509" cy="4150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de-DE" sz="1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1. K</a:t>
            </a:r>
            <a:r>
              <a:rPr lang="de-DE" sz="14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onzentrierte Schwefelsäure</a:t>
            </a:r>
            <a:r>
              <a:rPr lang="de-DE" sz="1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hydrolysiert die DNS in ihre drei Hauptbestandteile ( zuvor gefällte DNS </a:t>
            </a:r>
            <a:r>
              <a:rPr lang="de-DE" sz="1400" dirty="0"/>
              <a:t> 15 Minuten mit 5ml </a:t>
            </a:r>
            <a:r>
              <a:rPr lang="de-DE" sz="1400" dirty="0" err="1"/>
              <a:t>konz</a:t>
            </a:r>
            <a:r>
              <a:rPr lang="de-DE" sz="1400" dirty="0"/>
              <a:t>. H</a:t>
            </a:r>
            <a:r>
              <a:rPr lang="de-DE" sz="1400" baseline="-25000" dirty="0"/>
              <a:t>2</a:t>
            </a:r>
            <a:r>
              <a:rPr lang="de-DE" sz="1400" dirty="0"/>
              <a:t>SO</a:t>
            </a:r>
            <a:r>
              <a:rPr lang="de-DE" sz="1400" baseline="-25000" dirty="0"/>
              <a:t>4</a:t>
            </a:r>
            <a:r>
              <a:rPr lang="de-DE" sz="1400" dirty="0"/>
              <a:t> in Wasserbad erhitzen) </a:t>
            </a:r>
            <a:r>
              <a:rPr lang="de-DE" sz="1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de-DE" sz="14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Hydrolyseprodukte</a:t>
            </a:r>
            <a:r>
              <a:rPr lang="de-DE" sz="1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de-DE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de-DE" sz="14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Phosphorsäure</a:t>
            </a:r>
            <a:r>
              <a:rPr lang="de-DE" sz="1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(von den Phosphatgruppen des Rückgrats)</a:t>
            </a:r>
            <a:endParaRPr lang="de-DE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de-DE" sz="14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Desoxyribose</a:t>
            </a:r>
            <a:r>
              <a:rPr lang="de-DE" sz="1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(der Zucker)</a:t>
            </a:r>
            <a:endParaRPr lang="de-DE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en-US" sz="1400" b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Purin</a:t>
            </a:r>
            <a:r>
              <a:rPr lang="en-US" sz="14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 und </a:t>
            </a:r>
            <a:r>
              <a:rPr lang="en-US" sz="1400" b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Pyrimidin-Basen</a:t>
            </a:r>
            <a:r>
              <a:rPr lang="en-US" sz="1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4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Adenin</a:t>
            </a:r>
            <a:r>
              <a:rPr lang="en-US" sz="1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Guanin, </a:t>
            </a:r>
            <a:r>
              <a:rPr lang="en-US" sz="14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Cytosin</a:t>
            </a:r>
            <a:r>
              <a:rPr lang="en-US" sz="1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Thymin</a:t>
            </a:r>
            <a:r>
              <a:rPr lang="en-US" sz="1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de-DE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400" b="1" dirty="0"/>
              <a:t>2. Nachweis von Phosphorsäure im Hydrolysat </a:t>
            </a:r>
            <a:r>
              <a:rPr lang="de-DE" sz="1400" dirty="0"/>
              <a:t>mittels gesättigter Ammoniummolybdat-Lösung :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400" dirty="0"/>
              <a:t>i. Im RG daumenbreit Hydrolysat vorlegen und mit Salpetersäure solange ansäuern bis sich ein auftretender Niederschlag wieder auflöst. </a:t>
            </a:r>
          </a:p>
          <a:p>
            <a:endParaRPr lang="de-DE" sz="1400" dirty="0"/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B5F0A566-2BB4-4E88-95CE-5DCF0514A11B}"/>
              </a:ext>
            </a:extLst>
          </p:cNvPr>
          <p:cNvSpPr txBox="1"/>
          <p:nvPr/>
        </p:nvSpPr>
        <p:spPr>
          <a:xfrm>
            <a:off x="4517888" y="1006171"/>
            <a:ext cx="4572000" cy="59478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400" dirty="0"/>
              <a:t>ii. Erhitzen und sieben Tropfen gesättigte Ammoniummolybdat-Lösung hinzugeben: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iii.</a:t>
            </a:r>
            <a:r>
              <a:rPr 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Ein gelber kristalliner Niederschlag</a:t>
            </a:r>
            <a:r>
              <a:rPr lang="de-DE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von </a:t>
            </a:r>
            <a:r>
              <a:rPr lang="de-DE" sz="1400" dirty="0">
                <a:solidFill>
                  <a:srgbClr val="FFD9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Ammonium-</a:t>
            </a:r>
            <a:r>
              <a:rPr lang="de-DE" sz="1400" dirty="0" err="1">
                <a:solidFill>
                  <a:srgbClr val="FFD9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Dodecamolybdatophosphat</a:t>
            </a:r>
            <a:r>
              <a:rPr lang="de-DE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nach Abkühlen ist der Nachweis von Phosphat</a:t>
            </a:r>
            <a:r>
              <a:rPr lang="de-DE" sz="1400" dirty="0">
                <a:solidFill>
                  <a:srgbClr val="FFD9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14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</a:t>
            </a:r>
            <a:r>
              <a:rPr lang="en-US" sz="14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+12 (NH</a:t>
            </a:r>
            <a:r>
              <a:rPr lang="en-US" sz="14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4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MoO</a:t>
            </a:r>
            <a:r>
              <a:rPr lang="en-US" sz="14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+21 HNO</a:t>
            </a:r>
            <a:r>
              <a:rPr lang="en-US" sz="14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sz="1400" dirty="0">
                <a:solidFill>
                  <a:srgbClr val="FFD9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(NH</a:t>
            </a:r>
            <a:r>
              <a:rPr lang="en-US" sz="1400" baseline="-25000" dirty="0">
                <a:solidFill>
                  <a:srgbClr val="FFD9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400" dirty="0">
                <a:solidFill>
                  <a:srgbClr val="FFD9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400" baseline="-25000" dirty="0">
                <a:solidFill>
                  <a:srgbClr val="FFD9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400" dirty="0">
                <a:solidFill>
                  <a:srgbClr val="FFD9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[P(Mo</a:t>
            </a:r>
            <a:r>
              <a:rPr lang="en-US" sz="1400" baseline="-25000" dirty="0">
                <a:solidFill>
                  <a:srgbClr val="FFD9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400" dirty="0">
                <a:solidFill>
                  <a:srgbClr val="FFD9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1400" baseline="-25000" dirty="0">
                <a:solidFill>
                  <a:srgbClr val="FFD9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1400" dirty="0">
                <a:solidFill>
                  <a:srgbClr val="FFD9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400" baseline="-25000" dirty="0">
                <a:solidFill>
                  <a:srgbClr val="FFD9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400" dirty="0">
                <a:solidFill>
                  <a:srgbClr val="FFD9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 </a:t>
            </a:r>
            <a:r>
              <a:rPr lang="en-US" sz="1400" dirty="0">
                <a:solidFill>
                  <a:srgbClr val="FFD966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⋅</a:t>
            </a:r>
            <a:r>
              <a:rPr lang="en-US" sz="1400" dirty="0">
                <a:solidFill>
                  <a:srgbClr val="FFD9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 2 H</a:t>
            </a:r>
            <a:r>
              <a:rPr lang="en-US" sz="1400" baseline="-25000" dirty="0">
                <a:solidFill>
                  <a:srgbClr val="FFD9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400" dirty="0">
                <a:solidFill>
                  <a:srgbClr val="FFD9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↓+21 NH</a:t>
            </a:r>
            <a:r>
              <a:rPr lang="en-US" sz="14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en-US" sz="14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+12 H</a:t>
            </a:r>
            <a:r>
              <a:rPr lang="en-US" sz="14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de-D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1400" b="1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4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3. Nachweis vom Monosaccharid Desoxyribose im Hydrolysat mit DISCHE-Reagenz: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1400" b="1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1400" b="1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1400" b="1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05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Bildquelle: https://commons.wikimedia.org/wiki/File%3ADische's_test.svg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400" b="1" dirty="0">
                <a:latin typeface="+mj-lt"/>
                <a:cs typeface="Times New Roman" panose="02020603050405020304" pitchFamily="18" charset="0"/>
              </a:rPr>
              <a:t>i</a:t>
            </a:r>
            <a:r>
              <a:rPr lang="de-DE" sz="1400" dirty="0">
                <a:latin typeface="+mj-lt"/>
              </a:rPr>
              <a:t>. Im RG daumenbreit Hydrolysat vorlegen und </a:t>
            </a:r>
            <a:r>
              <a:rPr lang="de-DE" sz="14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mit dem </a:t>
            </a:r>
            <a:r>
              <a:rPr lang="de-DE" sz="1400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DISCHE-Reagenz</a:t>
            </a:r>
            <a:r>
              <a:rPr lang="de-DE" sz="14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versetzen (1:2).                                                       </a:t>
            </a:r>
            <a:r>
              <a:rPr lang="de-DE" sz="1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de-DE" sz="14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de-DE" sz="1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Im Wasserbad erhitzen.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Rezeptur für DISCHE-Reagenz: 0,7 g Diphenylamin  (Vorsicht: Sehr giftig!) in 70ml Eisessig und 2,1 ml H</a:t>
            </a:r>
            <a:r>
              <a:rPr lang="de-DE" sz="1400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de-DE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</a:t>
            </a:r>
            <a:r>
              <a:rPr lang="de-DE" sz="1400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de-DE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gelöst.</a:t>
            </a:r>
            <a:endParaRPr lang="de-D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Dische's test">
            <a:extLst>
              <a:ext uri="{FF2B5EF4-FFF2-40B4-BE49-F238E27FC236}">
                <a16:creationId xmlns:a16="http://schemas.microsoft.com/office/drawing/2014/main" id="{E3CDF346-21A8-4F53-B91E-84EDFCB57E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645024"/>
            <a:ext cx="3641661" cy="1038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87111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5BFD59-60E9-4F2D-9586-596F65C96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400" dirty="0"/>
              <a:t>Quellen: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6DD6794-06E3-4FB9-8ABD-22411557B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1600" dirty="0"/>
              <a:t>Texte, Eigene Fotografien und Zeichnungen, Abbildungen:</a:t>
            </a:r>
            <a:r>
              <a:rPr lang="de-DE" sz="1600" b="1" dirty="0"/>
              <a:t> </a:t>
            </a:r>
            <a:r>
              <a:rPr lang="de-DE" sz="1600" dirty="0"/>
              <a:t>Christopher Schlemm, Entdecker&amp; Erfinder, Common Creative License-Non Commercial (2026)</a:t>
            </a:r>
          </a:p>
          <a:p>
            <a:r>
              <a:rPr lang="de-DE" sz="1600" dirty="0"/>
              <a:t>Diethard Baron, Jürgen Braun, Andrea Erdmann, Ulf Erdmann, Rudolf Heinze, Eckhard R. Lucius :</a:t>
            </a:r>
            <a:r>
              <a:rPr lang="de-DE" sz="1600" i="1" dirty="0"/>
              <a:t>Grüne Reihe Materialien SII Genetik: Isolierung von DNA und Nachweis von DNA-Bausteinen</a:t>
            </a:r>
            <a:r>
              <a:rPr lang="de-DE" sz="1600" dirty="0"/>
              <a:t>. Schroedel-Verlag(2004), Seite: 55</a:t>
            </a:r>
          </a:p>
          <a:p>
            <a:r>
              <a:rPr lang="de-DE" sz="1600" dirty="0"/>
              <a:t>Strukturformeln von </a:t>
            </a:r>
            <a:r>
              <a:rPr lang="de-DE" sz="1600" dirty="0" err="1"/>
              <a:t>Purinalkaloiden</a:t>
            </a:r>
            <a:r>
              <a:rPr lang="de-DE" sz="1600" dirty="0"/>
              <a:t>: </a:t>
            </a:r>
            <a:r>
              <a:rPr lang="de-DE" sz="1600" dirty="0">
                <a:hlinkClick r:id="rId2"/>
              </a:rPr>
              <a:t>https://de.wikipedia.org/wiki/Purine</a:t>
            </a:r>
            <a:r>
              <a:rPr lang="de-DE" sz="1600" dirty="0"/>
              <a:t>, aufgerufen am 19.1.2026</a:t>
            </a:r>
          </a:p>
          <a:p>
            <a:r>
              <a:rPr lang="de-DE" sz="1600" dirty="0"/>
              <a:t>Erklärung und Abbildung zum Reaktionsmechanismus zur Murexid-Reaktion: </a:t>
            </a:r>
            <a:r>
              <a:rPr lang="de-DE" sz="1600" dirty="0">
                <a:hlinkClick r:id="rId3"/>
              </a:rPr>
              <a:t>https://de.wikipedia.org/wiki/Murexid-Reaktion</a:t>
            </a:r>
            <a:r>
              <a:rPr lang="de-DE" sz="1600" dirty="0"/>
              <a:t>, aufgerufen am 19.1.2026</a:t>
            </a:r>
          </a:p>
          <a:p>
            <a:r>
              <a:rPr lang="de-DE" sz="1600" dirty="0"/>
              <a:t>Durchführung des Murexid-Tests: https://hindustanuniv.ac.in/assets/naac/CA/1_3_4/1701_Vikash.pdf</a:t>
            </a:r>
          </a:p>
        </p:txBody>
      </p:sp>
    </p:spTree>
    <p:extLst>
      <p:ext uri="{BB962C8B-B14F-4D97-AF65-F5344CB8AC3E}">
        <p14:creationId xmlns:p14="http://schemas.microsoft.com/office/powerpoint/2010/main" val="20042124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399744-8CB7-4CB3-BF07-D04072419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400" dirty="0"/>
              <a:t>Quiz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C170160-68BA-4BB0-ADF7-ED0DFD740A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2" y="1590675"/>
            <a:ext cx="8029575" cy="367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6709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412585-4F6F-4D31-9F05-BE146E9FC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400" dirty="0"/>
              <a:t>KI ästhetisch schön?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1ABF1E7-2B6A-4E4D-9DB5-70034212E5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844824"/>
            <a:ext cx="2009653" cy="2079921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71B2E547-33D0-4364-9B5D-737A0040D6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r="2882" b="41453"/>
          <a:stretch/>
        </p:blipFill>
        <p:spPr>
          <a:xfrm>
            <a:off x="3227939" y="4351931"/>
            <a:ext cx="3222842" cy="2068083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DEB5C5FE-33DD-4A53-A6BD-A9000B69CB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1597" y="3977115"/>
            <a:ext cx="2058528" cy="2485769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1C451536-0735-4934-95FF-F3CDCF4340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241" y="4228657"/>
            <a:ext cx="2417161" cy="227081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C33A0A56-17FE-49FB-996C-3ABB605B29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69445" y="1740207"/>
            <a:ext cx="1736842" cy="209732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08F1DCF1-205A-4F51-8067-47D0E5EAAA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2160" y="1740207"/>
            <a:ext cx="1968139" cy="209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2488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9815D68-37B0-4A13-8D93-8E67B686670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61066" y="1226984"/>
            <a:ext cx="5035677" cy="2259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de-DE" sz="1600" b="1" dirty="0"/>
              <a:t>4. Nachweis der Purin-Basen </a:t>
            </a:r>
            <a:r>
              <a:rPr lang="de-DE" sz="1600" dirty="0"/>
              <a:t>(Adenin und Guanin) </a:t>
            </a:r>
          </a:p>
          <a:p>
            <a:pPr marL="0" indent="0">
              <a:buNone/>
            </a:pPr>
            <a:r>
              <a:rPr lang="de-DE" sz="1600" dirty="0"/>
              <a:t>durch die Murexid-Reaktion:</a:t>
            </a:r>
          </a:p>
          <a:p>
            <a:pPr marL="0" indent="0">
              <a:buNone/>
            </a:pPr>
            <a:r>
              <a:rPr lang="de-DE" sz="1600" dirty="0"/>
              <a:t>Als </a:t>
            </a:r>
            <a:r>
              <a:rPr lang="de-DE" sz="1600" b="1" dirty="0"/>
              <a:t>Positivkontrolle</a:t>
            </a:r>
            <a:r>
              <a:rPr lang="de-DE" sz="1600" dirty="0"/>
              <a:t> eignen sich: Coffein, Theobromin und  andere Purin-Derivate  </a:t>
            </a:r>
          </a:p>
          <a:p>
            <a:pPr marL="0" indent="0">
              <a:buNone/>
            </a:pPr>
            <a:r>
              <a:rPr lang="de-DE" sz="1600" b="1" dirty="0"/>
              <a:t>Frage: </a:t>
            </a:r>
            <a:r>
              <a:rPr lang="de-DE" sz="1600" dirty="0"/>
              <a:t>Wenn wir die Strukturformeln auf der rechten Seiten betrachten, welches Strukturmerkmal kommt als Purin-Ringstruktur in allen Verbindungen vor?</a:t>
            </a:r>
          </a:p>
          <a:p>
            <a:pPr marL="0" indent="0">
              <a:buNone/>
            </a:pPr>
            <a:endParaRPr lang="de-DE" sz="1600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A6295A33-EB8C-44DE-A583-114BF8028DC9}"/>
              </a:ext>
            </a:extLst>
          </p:cNvPr>
          <p:cNvSpPr txBox="1">
            <a:spLocks/>
          </p:cNvSpPr>
          <p:nvPr/>
        </p:nvSpPr>
        <p:spPr>
          <a:xfrm>
            <a:off x="261066" y="1520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dirty="0"/>
              <a:t>VII. Nachweis der Bausteine von DNS: </a:t>
            </a:r>
          </a:p>
          <a:p>
            <a:r>
              <a:rPr lang="de-DE" sz="2400" dirty="0"/>
              <a:t>Nachweis von Purin-Basen von Adenin (A) und Guanin (G)</a:t>
            </a:r>
            <a:endParaRPr lang="de-DE" sz="2400" baseline="-25000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F0EAEA8D-936F-4A08-89C6-0C05FF9DFD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877" y="1262328"/>
            <a:ext cx="1642356" cy="1350838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43700438-2144-43AC-9DB1-7932F03C75E0}"/>
              </a:ext>
            </a:extLst>
          </p:cNvPr>
          <p:cNvSpPr txBox="1"/>
          <p:nvPr/>
        </p:nvSpPr>
        <p:spPr>
          <a:xfrm>
            <a:off x="5644433" y="2610431"/>
            <a:ext cx="845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Coffein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9CDA52DB-1E86-45AA-81FD-A94D0DE477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873" y="1387048"/>
            <a:ext cx="1224643" cy="1143000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6598D4E4-503A-4AFF-B863-7507CB5F5BD8}"/>
              </a:ext>
            </a:extLst>
          </p:cNvPr>
          <p:cNvSpPr txBox="1"/>
          <p:nvPr/>
        </p:nvSpPr>
        <p:spPr>
          <a:xfrm>
            <a:off x="7449430" y="2554394"/>
            <a:ext cx="1388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Theobromin 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16F91C8B-E8A9-4881-95D7-64D696C7D7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942" y="3359786"/>
            <a:ext cx="1000620" cy="108144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14E630CA-9F1A-4830-9D04-15D0438F3F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446" y="3050867"/>
            <a:ext cx="1741828" cy="1602482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814483A7-5733-4EC2-BF10-2F84F8EF2A3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954" y="5257800"/>
            <a:ext cx="1346702" cy="1003293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41996D9D-2F2A-4A7C-A46C-7CB2508CE6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852" y="5000907"/>
            <a:ext cx="1840552" cy="1380414"/>
          </a:xfrm>
          <a:prstGeom prst="rect">
            <a:avLst/>
          </a:prstGeom>
        </p:spPr>
      </p:pic>
      <p:sp>
        <p:nvSpPr>
          <p:cNvPr id="22" name="Textfeld 21">
            <a:extLst>
              <a:ext uri="{FF2B5EF4-FFF2-40B4-BE49-F238E27FC236}">
                <a16:creationId xmlns:a16="http://schemas.microsoft.com/office/drawing/2014/main" id="{B1D571E0-408B-4729-A59B-4E77D13B6F62}"/>
              </a:ext>
            </a:extLst>
          </p:cNvPr>
          <p:cNvSpPr txBox="1"/>
          <p:nvPr/>
        </p:nvSpPr>
        <p:spPr>
          <a:xfrm>
            <a:off x="5560112" y="4613552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Adenin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51CD8952-3824-4B3B-A757-34724A79B2F7}"/>
              </a:ext>
            </a:extLst>
          </p:cNvPr>
          <p:cNvSpPr txBox="1"/>
          <p:nvPr/>
        </p:nvSpPr>
        <p:spPr>
          <a:xfrm>
            <a:off x="7164451" y="4613552"/>
            <a:ext cx="1705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Desoxyadenosin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BBEE658D-777D-43E1-BEDA-D08E83D8719C}"/>
              </a:ext>
            </a:extLst>
          </p:cNvPr>
          <p:cNvSpPr txBox="1"/>
          <p:nvPr/>
        </p:nvSpPr>
        <p:spPr>
          <a:xfrm>
            <a:off x="5462540" y="6332192"/>
            <a:ext cx="859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Guanin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866B43AE-5D37-460F-9E61-5754E82BBF66}"/>
              </a:ext>
            </a:extLst>
          </p:cNvPr>
          <p:cNvSpPr txBox="1"/>
          <p:nvPr/>
        </p:nvSpPr>
        <p:spPr>
          <a:xfrm>
            <a:off x="7151028" y="6332192"/>
            <a:ext cx="1700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Desoxyguanosin</a:t>
            </a:r>
            <a:endParaRPr lang="de-DE" dirty="0"/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91A24A1B-41CF-4625-A9ED-41F284DBD4B9}"/>
              </a:ext>
            </a:extLst>
          </p:cNvPr>
          <p:cNvSpPr txBox="1"/>
          <p:nvPr/>
        </p:nvSpPr>
        <p:spPr>
          <a:xfrm>
            <a:off x="297135" y="3251124"/>
            <a:ext cx="4572000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de-DE" sz="1600" b="1" dirty="0"/>
              <a:t>Benötigte Substanzen: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Coffein, Gefällte DNS getrocknet (mindestens 250 mg)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Eine kleine Spatelspitze Kaliumchlorat (</a:t>
            </a:r>
            <a:r>
              <a:rPr lang="de-DE" sz="1600" dirty="0" err="1"/>
              <a:t>KClO</a:t>
            </a:r>
            <a:r>
              <a:rPr lang="de-DE" sz="1600" dirty="0"/>
              <a:t>₃) (Vorsicht: Starkes Oxidationsmittel!)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2 Tropfen Salzsäure (HCl), konzentriert (~37%) (Vorsicht: Ätzend!)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Eine Spatelspitze festes Kaliumhydroxid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2 Tropfen Ammoniak-Lösung (NH₃), konzentriert (~25%)  (Vorsicht: ätzende Dämpfe!)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1" dirty="0"/>
              <a:t>Geräte: </a:t>
            </a:r>
            <a:r>
              <a:rPr lang="de-DE" sz="1600" dirty="0"/>
              <a:t>kleines Becherglas (50ml), eine Tropfpipette, Glasstab, kleines Uhrglas eine Heizquelle, Filterpapier, Laborabzug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BC51D720-1508-424A-BEC1-84CE02887527}"/>
              </a:ext>
            </a:extLst>
          </p:cNvPr>
          <p:cNvSpPr txBox="1"/>
          <p:nvPr/>
        </p:nvSpPr>
        <p:spPr>
          <a:xfrm>
            <a:off x="235373" y="6575929"/>
            <a:ext cx="6948811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050" b="1" dirty="0"/>
              <a:t>Quelle: (Common Creative Non-Commercial) Entdecker &amp; Erfinder; Bildquellen: </a:t>
            </a:r>
            <a:r>
              <a:rPr lang="de-DE" sz="1050" b="1" dirty="0" err="1"/>
              <a:t>wikipedia</a:t>
            </a:r>
            <a:endParaRPr lang="de-DE" sz="1050" dirty="0"/>
          </a:p>
        </p:txBody>
      </p:sp>
    </p:spTree>
    <p:extLst>
      <p:ext uri="{BB962C8B-B14F-4D97-AF65-F5344CB8AC3E}">
        <p14:creationId xmlns:p14="http://schemas.microsoft.com/office/powerpoint/2010/main" val="22681256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23FB9153-01F8-487F-B961-3FFA8DB63067}"/>
              </a:ext>
            </a:extLst>
          </p:cNvPr>
          <p:cNvSpPr txBox="1"/>
          <p:nvPr/>
        </p:nvSpPr>
        <p:spPr>
          <a:xfrm>
            <a:off x="179512" y="260648"/>
            <a:ext cx="8568952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de-DE" sz="1600" b="1" dirty="0"/>
              <a:t>Durchführung: 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600" dirty="0"/>
              <a:t>Geben Sie eine Spatelspitze Coffein die aufgefädelte DNS aus dem vorhergehenden Versuch in das Becherglas.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600" dirty="0"/>
              <a:t>Fügen Sie eine etwa gleich große Menge (eine kleine Spatelspitze) Kaliumchlorat (</a:t>
            </a:r>
            <a:r>
              <a:rPr lang="de-DE" sz="1600" dirty="0" err="1"/>
              <a:t>KClO</a:t>
            </a:r>
            <a:r>
              <a:rPr lang="de-DE" sz="1600" dirty="0"/>
              <a:t>₃) zur Probe hinzu und vermischen Sie beides gut.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600" dirty="0"/>
              <a:t>Geben Sie vorsichtig zwei Tropfen konzentrierte Salzsäure (HCl) zu dem Gemisch.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600" dirty="0"/>
              <a:t>Stellen Sie das Becherglas auf eine Heizquelle unter einem Abzug. Lassen Sie die Flüssigkeit langsam und behutsam zur Trockne eindampfen. Es bleibt ein gelblicher  bis rötlicher Rückstand zurück. 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600" dirty="0"/>
              <a:t>Nehmen Sie das Becherglas von der Heizquelle und lassen Sie es etwas abkühlen. Geben Sie eine kleine Spatelspitze festes KOH hinzu, um den pH-Wert in den alkalischen Bereich zu verschieben.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600" dirty="0"/>
              <a:t>Befeuchten Sie  ein Filterpapier in der Mitte mit zwei Tropfen konzentrierter Ammoniak-Lösung.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600" dirty="0"/>
              <a:t>Decken Sie das abgekühlte Becherglas mit dem Filterpapier ab und klemmen sie das Filterpapier mit dem Uhrglas ab. 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600" b="1" dirty="0"/>
              <a:t> Beobachtung für positiven Nachweis: </a:t>
            </a:r>
            <a:r>
              <a:rPr lang="de-DE" sz="1600" dirty="0"/>
              <a:t>Innerhalb weniger Sekunden bis Minuten färbt sich der Rückstand im Becherglas intensiv </a:t>
            </a:r>
            <a:r>
              <a:rPr lang="de-DE" sz="1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purpurrot-violett</a:t>
            </a:r>
            <a:r>
              <a:rPr lang="de-DE" sz="1600" dirty="0"/>
              <a:t>. Diese charakteristische Farbe ist der positive Nachweis für die Anwesenheit eines </a:t>
            </a:r>
            <a:r>
              <a:rPr lang="de-DE" sz="1600" dirty="0" err="1"/>
              <a:t>Purinderivats</a:t>
            </a:r>
            <a:r>
              <a:rPr lang="de-DE" sz="1600" dirty="0"/>
              <a:t>.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C28A0ED0-C591-4591-AFD7-985C66E2AE5C}"/>
              </a:ext>
            </a:extLst>
          </p:cNvPr>
          <p:cNvSpPr txBox="1"/>
          <p:nvPr/>
        </p:nvSpPr>
        <p:spPr>
          <a:xfrm>
            <a:off x="235373" y="6575929"/>
            <a:ext cx="9233171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050" b="1" dirty="0"/>
              <a:t>Quelle: wikipedia.org ( Eintrag: Murexid-Reaktion) (Common Creative Non-Commercial) Christopher Schlemm (Entdecker &amp; Erfinder)</a:t>
            </a:r>
            <a:endParaRPr lang="de-DE" sz="1050" dirty="0"/>
          </a:p>
        </p:txBody>
      </p:sp>
    </p:spTree>
    <p:extLst>
      <p:ext uri="{BB962C8B-B14F-4D97-AF65-F5344CB8AC3E}">
        <p14:creationId xmlns:p14="http://schemas.microsoft.com/office/powerpoint/2010/main" val="3832026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0951F4-75D2-42B2-9104-D30D0A71B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400" dirty="0"/>
              <a:t>Reaktionsmechanismus zur Murexid-Bildung aus Purin-Derivaten: 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06C3920-9BD5-4349-9334-03229F13DC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024" y="2564904"/>
            <a:ext cx="9217024" cy="2409593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7ECBC740-4703-4C00-B744-94788C77DE90}"/>
              </a:ext>
            </a:extLst>
          </p:cNvPr>
          <p:cNvSpPr txBox="1"/>
          <p:nvPr/>
        </p:nvSpPr>
        <p:spPr>
          <a:xfrm>
            <a:off x="179512" y="4985600"/>
            <a:ext cx="80648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Harnsäure (1) das erste Oxidationsprodukt der Purine wird über verschiedene Zwischenprodukte (2 </a:t>
            </a:r>
            <a:r>
              <a:rPr lang="de-DE" sz="1600" dirty="0" err="1"/>
              <a:t>Parabansäure</a:t>
            </a:r>
            <a:r>
              <a:rPr lang="de-DE" sz="1600" dirty="0"/>
              <a:t>, 3 Alloxan, 5 </a:t>
            </a:r>
            <a:r>
              <a:rPr lang="de-DE" sz="1600" dirty="0" err="1"/>
              <a:t>Uramil</a:t>
            </a:r>
            <a:r>
              <a:rPr lang="de-DE" sz="1600" dirty="0"/>
              <a:t>) zur Purpursäure (6) weiter oxidiert, welche unter Zugabe von Ammoniak zum intensiv gefärbten Murexid (7) </a:t>
            </a:r>
            <a:r>
              <a:rPr lang="de-DE" sz="1600" dirty="0" err="1"/>
              <a:t>reagiert.</a:t>
            </a:r>
            <a:r>
              <a:rPr lang="de-DE" sz="1600" b="1" dirty="0" err="1"/>
              <a:t>Alternativ</a:t>
            </a:r>
            <a:r>
              <a:rPr lang="de-DE" sz="1600" dirty="0"/>
              <a:t> lassen sich auch außer KClO</a:t>
            </a:r>
            <a:r>
              <a:rPr lang="de-DE" sz="1600" baseline="-25000" dirty="0"/>
              <a:t>3</a:t>
            </a:r>
            <a:r>
              <a:rPr lang="de-DE" sz="1600" dirty="0"/>
              <a:t>/HCl auch andere Oxidationsmittel verwenden: H</a:t>
            </a:r>
            <a:r>
              <a:rPr lang="de-DE" sz="1600" baseline="-25000" dirty="0"/>
              <a:t>2</a:t>
            </a:r>
            <a:r>
              <a:rPr lang="de-DE" sz="1600" dirty="0"/>
              <a:t>O</a:t>
            </a:r>
            <a:r>
              <a:rPr lang="de-DE" sz="1600" baseline="-25000" dirty="0"/>
              <a:t>2</a:t>
            </a:r>
            <a:r>
              <a:rPr lang="de-DE" sz="1600" dirty="0"/>
              <a:t>/HCl oder HNO</a:t>
            </a:r>
            <a:r>
              <a:rPr lang="de-DE" sz="1600" baseline="-25000" dirty="0"/>
              <a:t>3</a:t>
            </a:r>
            <a:r>
              <a:rPr lang="de-DE" sz="1600" dirty="0"/>
              <a:t> wie aus der Literatur hervorgeht. 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E5E912C-915E-48CD-9DB0-32AE003ACD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112" y="1967860"/>
            <a:ext cx="8613776" cy="496948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EDD1C6A2-AA42-402D-AD87-B00D69958984}"/>
              </a:ext>
            </a:extLst>
          </p:cNvPr>
          <p:cNvSpPr txBox="1"/>
          <p:nvPr/>
        </p:nvSpPr>
        <p:spPr>
          <a:xfrm>
            <a:off x="287485" y="6563024"/>
            <a:ext cx="7956923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050" b="1" dirty="0"/>
              <a:t>Quelle: wikipedia.org ( Eintrag: Murexid-Reaktion); (Common Creative Non-Commercial) Entdecker &amp; Erfinder; Bildquellen: wikipedia.org</a:t>
            </a:r>
            <a:endParaRPr lang="de-DE" sz="1050" dirty="0"/>
          </a:p>
        </p:txBody>
      </p:sp>
    </p:spTree>
    <p:extLst>
      <p:ext uri="{BB962C8B-B14F-4D97-AF65-F5344CB8AC3E}">
        <p14:creationId xmlns:p14="http://schemas.microsoft.com/office/powerpoint/2010/main" val="1657655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300984D6-22F2-464F-AC5E-E48CE698D54A}"/>
              </a:ext>
            </a:extLst>
          </p:cNvPr>
          <p:cNvSpPr txBox="1"/>
          <p:nvPr/>
        </p:nvSpPr>
        <p:spPr>
          <a:xfrm>
            <a:off x="395536" y="6604084"/>
            <a:ext cx="698477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050" b="1" dirty="0"/>
              <a:t>Quelle: Entdecker &amp; Erfinder, Bild: Christopher Schlemm, (Common Creative Non-Commercial) </a:t>
            </a:r>
            <a:endParaRPr lang="de-DE" sz="1050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EF835460-9030-465A-8B3B-43522B04AB9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23" r="9567" b="6951"/>
          <a:stretch/>
        </p:blipFill>
        <p:spPr>
          <a:xfrm rot="5400000">
            <a:off x="2587221" y="-493618"/>
            <a:ext cx="5046042" cy="7845235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117130E3-CE46-4A5D-AC1A-248FE8CEE3D3}"/>
              </a:ext>
            </a:extLst>
          </p:cNvPr>
          <p:cNvSpPr txBox="1"/>
          <p:nvPr/>
        </p:nvSpPr>
        <p:spPr>
          <a:xfrm>
            <a:off x="395536" y="205187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Wo finden wir Desoxyribonukleinsäure (DNS, engl. DNA) in der Zelle?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AA63BA53-C3E2-430C-B4DB-8ACB2CEDEB41}"/>
              </a:ext>
            </a:extLst>
          </p:cNvPr>
          <p:cNvSpPr txBox="1"/>
          <p:nvPr/>
        </p:nvSpPr>
        <p:spPr>
          <a:xfrm>
            <a:off x="396961" y="4677615"/>
            <a:ext cx="41044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Die DNS findet sich organisiert in Chromosomen im Zellkern von eukaryotischen Zellen.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Die DNS liegt in mehreren Ebenen um </a:t>
            </a:r>
            <a:r>
              <a:rPr lang="de-DE" sz="1400" dirty="0" err="1"/>
              <a:t>Nukleosome</a:t>
            </a:r>
            <a:r>
              <a:rPr lang="de-DE" sz="1400" dirty="0"/>
              <a:t> gewunden als dickerer Chromatinfaden im Chromosom vor.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Der Doppelstrang der DNS kommt durch Basenpaarungen zwischen </a:t>
            </a:r>
            <a:r>
              <a:rPr lang="de-DE" sz="1400" dirty="0" err="1"/>
              <a:t>Purinbasen</a:t>
            </a:r>
            <a:r>
              <a:rPr lang="de-DE" sz="1400" dirty="0"/>
              <a:t> und </a:t>
            </a:r>
            <a:r>
              <a:rPr lang="de-DE" sz="1400" dirty="0" err="1"/>
              <a:t>Pyrimidinbasen</a:t>
            </a:r>
            <a:r>
              <a:rPr lang="de-DE" sz="1400" dirty="0"/>
              <a:t> zustande.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BE6269-4517-4351-8B18-22EEEFBB9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400" dirty="0"/>
              <a:t>Nukleinsäuren – Die Träger der Erbinformation</a:t>
            </a:r>
            <a:br>
              <a:rPr lang="de-DE" sz="2400" dirty="0"/>
            </a:br>
            <a:endParaRPr lang="de-DE" sz="24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4932D5A-EC48-4B42-9460-89295720B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827" y="878956"/>
            <a:ext cx="5832648" cy="4525963"/>
          </a:xfrm>
        </p:spPr>
        <p:txBody>
          <a:bodyPr>
            <a:noAutofit/>
          </a:bodyPr>
          <a:lstStyle/>
          <a:p>
            <a:pPr marL="108000" indent="-457200">
              <a:lnSpc>
                <a:spcPct val="120000"/>
              </a:lnSpc>
              <a:spcBef>
                <a:spcPts val="0"/>
              </a:spcBef>
              <a:buNone/>
            </a:pPr>
            <a:r>
              <a:rPr lang="de-DE" sz="1600" b="1" dirty="0"/>
              <a:t>Geschichte zu Entdeckungen: </a:t>
            </a:r>
          </a:p>
          <a:p>
            <a:pPr marL="176213" indent="-176213">
              <a:lnSpc>
                <a:spcPct val="120000"/>
              </a:lnSpc>
              <a:spcBef>
                <a:spcPts val="0"/>
              </a:spcBef>
            </a:pPr>
            <a:r>
              <a:rPr lang="de-DE" sz="1600" dirty="0"/>
              <a:t>1869: Friedrich Miescher isoliert „</a:t>
            </a:r>
            <a:r>
              <a:rPr lang="de-DE" sz="1600" dirty="0" err="1"/>
              <a:t>Nuclein</a:t>
            </a:r>
            <a:r>
              <a:rPr lang="de-DE" sz="1600" dirty="0"/>
              <a:t>“ aus Zellkernen(Nukleus) und weist einen hohen Phosphorgehalt nach.</a:t>
            </a:r>
          </a:p>
          <a:p>
            <a:pPr marL="176213" indent="-176213">
              <a:lnSpc>
                <a:spcPct val="120000"/>
              </a:lnSpc>
              <a:spcBef>
                <a:spcPts val="0"/>
              </a:spcBef>
            </a:pPr>
            <a:r>
              <a:rPr lang="de-DE" sz="1600" dirty="0"/>
              <a:t>1889: Richard Altmann identifiziert  eine phosphorhaltige, organische Säure und prägt den Begriff „Nucleinsäure“.</a:t>
            </a:r>
          </a:p>
          <a:p>
            <a:pPr marL="176213" indent="-176213">
              <a:lnSpc>
                <a:spcPct val="120000"/>
              </a:lnSpc>
              <a:spcBef>
                <a:spcPts val="0"/>
              </a:spcBef>
            </a:pPr>
            <a:r>
              <a:rPr lang="de-DE" sz="1600" dirty="0"/>
              <a:t>1929: Phoebus Aaron Levene entdeckt die Zucker Desoxyribose und Ribose in Nukleinsäuren und führt den Begriff „Nukleotid“ ein. </a:t>
            </a:r>
          </a:p>
          <a:p>
            <a:pPr marL="176213" indent="-176213">
              <a:lnSpc>
                <a:spcPct val="120000"/>
              </a:lnSpc>
              <a:spcBef>
                <a:spcPts val="0"/>
              </a:spcBef>
            </a:pPr>
            <a:r>
              <a:rPr lang="de-DE" sz="1600" dirty="0"/>
              <a:t>1953: Watson, Crick, Franklin &amp; Wilkins klären die Struktur des Doppelstrangs der DNS als </a:t>
            </a:r>
            <a:r>
              <a:rPr lang="de-DE" sz="1600" dirty="0">
                <a:sym typeface="Symbol" panose="05050102010706020507" pitchFamily="18" charset="2"/>
              </a:rPr>
              <a:t>-Helix auf (siehe rechte Abbildung). </a:t>
            </a:r>
            <a:endParaRPr lang="de-DE" sz="1600" dirty="0"/>
          </a:p>
          <a:p>
            <a:pPr marL="108000" indent="-457200">
              <a:lnSpc>
                <a:spcPct val="120000"/>
              </a:lnSpc>
              <a:spcBef>
                <a:spcPts val="0"/>
              </a:spcBef>
              <a:buNone/>
            </a:pPr>
            <a:r>
              <a:rPr lang="de-DE" sz="1600" b="1" dirty="0"/>
              <a:t> Definition: </a:t>
            </a:r>
          </a:p>
          <a:p>
            <a:pPr marL="176213" indent="-176213">
              <a:lnSpc>
                <a:spcPct val="120000"/>
              </a:lnSpc>
              <a:spcBef>
                <a:spcPts val="0"/>
              </a:spcBef>
            </a:pPr>
            <a:r>
              <a:rPr lang="de-DE" sz="1600" dirty="0"/>
              <a:t>Makromoleküle aus Nukleotiden (=Bausteine aus Phosphat+ Zucker+ Nukleinbase). In einer Metapher könnte das Makromolekül mit einer Perlenkette verglichen werden, auf welcher die Nukleotide wie Perlen gereiht sind. </a:t>
            </a:r>
            <a:endParaRPr lang="de-DE" sz="1600" b="1" dirty="0"/>
          </a:p>
          <a:p>
            <a:pPr marL="176213" indent="-176213">
              <a:lnSpc>
                <a:spcPct val="120000"/>
              </a:lnSpc>
              <a:spcBef>
                <a:spcPts val="0"/>
              </a:spcBef>
            </a:pPr>
            <a:r>
              <a:rPr lang="de-DE" sz="1600" dirty="0"/>
              <a:t>Nukleinsäuren enthalten die genetische Information aller Organismen (Viren &amp; Zellen).</a:t>
            </a:r>
          </a:p>
          <a:p>
            <a:pPr marL="176213" indent="-176213">
              <a:lnSpc>
                <a:spcPct val="120000"/>
              </a:lnSpc>
              <a:spcBef>
                <a:spcPts val="0"/>
              </a:spcBef>
            </a:pPr>
            <a:r>
              <a:rPr lang="de-DE" sz="1600" dirty="0"/>
              <a:t>Vierte Hauptgruppe der Biomoleküle neben Proteinen, Kohlenhydraten und Lipiden.</a:t>
            </a:r>
          </a:p>
          <a:p>
            <a:pPr marL="176213" indent="-176213">
              <a:lnSpc>
                <a:spcPct val="120000"/>
              </a:lnSpc>
              <a:spcBef>
                <a:spcPts val="0"/>
              </a:spcBef>
            </a:pPr>
            <a:endParaRPr lang="de-DE" sz="16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93332D9-A495-4097-990E-46B4F410FC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352"/>
          <a:stretch/>
        </p:blipFill>
        <p:spPr>
          <a:xfrm>
            <a:off x="5982850" y="1166018"/>
            <a:ext cx="3183490" cy="5291373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CC4D08AC-06A0-457B-B216-ABAC2717503D}"/>
              </a:ext>
            </a:extLst>
          </p:cNvPr>
          <p:cNvSpPr txBox="1"/>
          <p:nvPr/>
        </p:nvSpPr>
        <p:spPr>
          <a:xfrm>
            <a:off x="178050" y="6583827"/>
            <a:ext cx="698477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050" b="1" dirty="0"/>
              <a:t>Quelle: (Common Creative Non-Commercial) Entdecker &amp; Erfinder; Gestaltung: Ramona von </a:t>
            </a:r>
            <a:r>
              <a:rPr lang="de-DE" sz="1050" b="1" dirty="0" err="1"/>
              <a:t>Linen</a:t>
            </a:r>
            <a:endParaRPr lang="de-DE" sz="1050" dirty="0"/>
          </a:p>
        </p:txBody>
      </p:sp>
    </p:spTree>
    <p:extLst>
      <p:ext uri="{BB962C8B-B14F-4D97-AF65-F5344CB8AC3E}">
        <p14:creationId xmlns:p14="http://schemas.microsoft.com/office/powerpoint/2010/main" val="3163757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827584" y="179241"/>
            <a:ext cx="72549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/>
              <a:t>Molekularer Aufbau von </a:t>
            </a:r>
            <a:r>
              <a:rPr lang="de-DE" sz="2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Desoxyribo</a:t>
            </a:r>
            <a:r>
              <a:rPr lang="de-DE" sz="24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nuklein</a:t>
            </a:r>
            <a:r>
              <a:rPr lang="de-DE" sz="24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säure</a:t>
            </a:r>
            <a:r>
              <a:rPr lang="de-DE" sz="2400" b="1" dirty="0"/>
              <a:t> (</a:t>
            </a:r>
            <a:r>
              <a:rPr lang="de-DE" sz="2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D</a:t>
            </a:r>
            <a:r>
              <a:rPr lang="de-DE" sz="24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N</a:t>
            </a:r>
            <a:r>
              <a:rPr lang="de-DE" sz="24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S</a:t>
            </a:r>
            <a:r>
              <a:rPr lang="de-DE" sz="2400" b="1" dirty="0"/>
              <a:t>)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B0384D9B-27B7-40C6-A7EE-042DEE33851B}"/>
              </a:ext>
            </a:extLst>
          </p:cNvPr>
          <p:cNvSpPr txBox="1"/>
          <p:nvPr/>
        </p:nvSpPr>
        <p:spPr>
          <a:xfrm>
            <a:off x="178050" y="6583827"/>
            <a:ext cx="698477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050" b="1" dirty="0"/>
              <a:t>Quelle: (Common Creative Non-Commercial) Entdecker &amp; Erfinder; Gestaltung: Ramona von </a:t>
            </a:r>
            <a:r>
              <a:rPr lang="de-DE" sz="1050" b="1" dirty="0" err="1"/>
              <a:t>Linen</a:t>
            </a:r>
            <a:endParaRPr lang="de-DE" sz="1050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9D46118-538D-4618-8654-D5FAC8C4359C}"/>
              </a:ext>
            </a:extLst>
          </p:cNvPr>
          <p:cNvSpPr txBox="1"/>
          <p:nvPr/>
        </p:nvSpPr>
        <p:spPr>
          <a:xfrm>
            <a:off x="3779912" y="596378"/>
            <a:ext cx="437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Monosaccharid </a:t>
            </a:r>
            <a:r>
              <a:rPr lang="de-DE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Nukleinbase </a:t>
            </a:r>
            <a:r>
              <a:rPr lang="de-DE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Phosphorsäure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BB21E1A-F0AA-4131-96C7-5B13400A22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86" t="2332" r="3430" b="6168"/>
          <a:stretch/>
        </p:blipFill>
        <p:spPr>
          <a:xfrm>
            <a:off x="3347864" y="1095639"/>
            <a:ext cx="5796136" cy="5358258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054EFDED-CDBA-446C-BBE2-272DA8672395}"/>
              </a:ext>
            </a:extLst>
          </p:cNvPr>
          <p:cNvSpPr txBox="1"/>
          <p:nvPr/>
        </p:nvSpPr>
        <p:spPr>
          <a:xfrm>
            <a:off x="4242392" y="1760199"/>
            <a:ext cx="931414" cy="5332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A</a:t>
            </a:r>
            <a:r>
              <a:rPr lang="de-DE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denin </a:t>
            </a:r>
          </a:p>
          <a:p>
            <a:r>
              <a:rPr lang="de-DE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(</a:t>
            </a:r>
            <a:r>
              <a:rPr lang="de-DE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Purinbase</a:t>
            </a:r>
            <a:r>
              <a:rPr lang="de-DE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)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FCA123C-F7AE-4D2A-91FB-10D92027D758}"/>
              </a:ext>
            </a:extLst>
          </p:cNvPr>
          <p:cNvSpPr txBox="1"/>
          <p:nvPr/>
        </p:nvSpPr>
        <p:spPr>
          <a:xfrm>
            <a:off x="4487906" y="5051923"/>
            <a:ext cx="931414" cy="5332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G</a:t>
            </a:r>
            <a:r>
              <a:rPr lang="de-DE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uanin </a:t>
            </a:r>
          </a:p>
          <a:p>
            <a:r>
              <a:rPr lang="de-DE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(</a:t>
            </a:r>
            <a:r>
              <a:rPr lang="de-DE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Purinbase</a:t>
            </a:r>
            <a:r>
              <a:rPr lang="de-DE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)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942AEFA6-BAB0-4668-B152-B60003079551}"/>
              </a:ext>
            </a:extLst>
          </p:cNvPr>
          <p:cNvSpPr txBox="1"/>
          <p:nvPr/>
        </p:nvSpPr>
        <p:spPr>
          <a:xfrm>
            <a:off x="6090090" y="5157192"/>
            <a:ext cx="1224219" cy="5332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C</a:t>
            </a:r>
            <a:r>
              <a:rPr lang="de-DE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ytosin </a:t>
            </a:r>
          </a:p>
          <a:p>
            <a:r>
              <a:rPr lang="de-DE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(</a:t>
            </a:r>
            <a:r>
              <a:rPr lang="de-DE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Pyrimidinbase</a:t>
            </a:r>
            <a:r>
              <a:rPr lang="de-DE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)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9E5264B2-523A-4C61-82FE-DCBCD758DB46}"/>
              </a:ext>
            </a:extLst>
          </p:cNvPr>
          <p:cNvSpPr txBox="1"/>
          <p:nvPr/>
        </p:nvSpPr>
        <p:spPr>
          <a:xfrm>
            <a:off x="6444208" y="1576820"/>
            <a:ext cx="1224219" cy="5332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T</a:t>
            </a:r>
            <a:r>
              <a:rPr lang="de-DE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hymin</a:t>
            </a:r>
            <a:r>
              <a:rPr lang="de-DE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</a:p>
          <a:p>
            <a:r>
              <a:rPr lang="de-DE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(</a:t>
            </a:r>
            <a:r>
              <a:rPr lang="de-DE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Pyrimidinbase</a:t>
            </a:r>
            <a:r>
              <a:rPr lang="de-DE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)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F51D2339-25FE-4D4A-BDB3-754559BECE44}"/>
              </a:ext>
            </a:extLst>
          </p:cNvPr>
          <p:cNvSpPr/>
          <p:nvPr/>
        </p:nvSpPr>
        <p:spPr>
          <a:xfrm>
            <a:off x="3873487" y="2524074"/>
            <a:ext cx="931414" cy="1100152"/>
          </a:xfrm>
          <a:prstGeom prst="ellipse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EF667C4F-C635-448F-9A27-1009900E43E4}"/>
              </a:ext>
            </a:extLst>
          </p:cNvPr>
          <p:cNvSpPr txBox="1"/>
          <p:nvPr/>
        </p:nvSpPr>
        <p:spPr>
          <a:xfrm>
            <a:off x="4607056" y="3319514"/>
            <a:ext cx="1082205" cy="3047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Desoxyribose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DD4CA12D-292E-4966-A662-BEAE414373F5}"/>
              </a:ext>
            </a:extLst>
          </p:cNvPr>
          <p:cNvSpPr txBox="1"/>
          <p:nvPr/>
        </p:nvSpPr>
        <p:spPr>
          <a:xfrm>
            <a:off x="165376" y="1027074"/>
            <a:ext cx="3354336" cy="53909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8000" indent="-457200">
              <a:lnSpc>
                <a:spcPct val="120000"/>
              </a:lnSpc>
              <a:spcBef>
                <a:spcPts val="0"/>
              </a:spcBef>
              <a:buNone/>
            </a:pPr>
            <a:r>
              <a:rPr lang="de-DE" sz="1600" b="1" dirty="0"/>
              <a:t>Grundaufbau: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1600" dirty="0"/>
              <a:t>Kette aus alternierenden Zucker und Phosphatgruppen.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1600" dirty="0"/>
              <a:t>An jedem Zucker(Monosaccharid) hängt eine von vier organischen Basen (Nukleinbasen). Abhängig von der Art des Monosaccharids wird zwischen Desoxy-ribonukleinsäure (Desoxyribose) und Ribonukleinsäure RNS (Ribose) unterschieden.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1600" dirty="0"/>
              <a:t>Durch komplementäre Basenpaarungen zwischen den Nukleinsäuren Adenin(A) und </a:t>
            </a:r>
            <a:r>
              <a:rPr lang="de-DE" sz="1600" dirty="0" err="1"/>
              <a:t>Thymin</a:t>
            </a:r>
            <a:r>
              <a:rPr lang="de-DE" sz="1600" dirty="0"/>
              <a:t> (T) sowie Guanin (G) und Cytosin (C) liegt die Desoxyribonukleinsäure als Doppelstrang  </a:t>
            </a:r>
            <a:r>
              <a:rPr lang="de-DE" sz="1600" dirty="0">
                <a:sym typeface="Symbol" panose="05050102010706020507" pitchFamily="18" charset="2"/>
              </a:rPr>
              <a:t>vor. </a:t>
            </a:r>
            <a:endParaRPr lang="de-DE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A356A3CB-0E8F-4B73-8D8E-79750BF38D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961" y="764704"/>
            <a:ext cx="8972550" cy="466725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E3D73CFA-C1BD-496D-AF0C-F60A55B92356}"/>
              </a:ext>
            </a:extLst>
          </p:cNvPr>
          <p:cNvSpPr txBox="1"/>
          <p:nvPr/>
        </p:nvSpPr>
        <p:spPr>
          <a:xfrm>
            <a:off x="539552" y="6604084"/>
            <a:ext cx="698477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050" b="1" dirty="0"/>
              <a:t>Quelle: (Common Creative Non-Commercial) Entdecker &amp; Erfinder, Christopher Schlemm; Gestaltung: Ramona von </a:t>
            </a:r>
            <a:r>
              <a:rPr lang="de-DE" sz="1050" b="1" dirty="0" err="1"/>
              <a:t>Linen</a:t>
            </a:r>
            <a:endParaRPr lang="de-DE" sz="10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E3D73CFA-C1BD-496D-AF0C-F60A55B92356}"/>
              </a:ext>
            </a:extLst>
          </p:cNvPr>
          <p:cNvSpPr txBox="1"/>
          <p:nvPr/>
        </p:nvSpPr>
        <p:spPr>
          <a:xfrm>
            <a:off x="755576" y="6604084"/>
            <a:ext cx="698477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050" b="1" dirty="0"/>
              <a:t>Quelle: (Common Creative License- Non-Commercial) Entdecker &amp; Erfinder: Christopher Schlemm</a:t>
            </a:r>
            <a:endParaRPr lang="de-DE" sz="1050" dirty="0"/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E387A63E-F4BA-4E0C-B30E-064A596356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2097196"/>
              </p:ext>
            </p:extLst>
          </p:nvPr>
        </p:nvGraphicFramePr>
        <p:xfrm>
          <a:off x="791580" y="476672"/>
          <a:ext cx="7956884" cy="55854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16124">
                  <a:extLst>
                    <a:ext uri="{9D8B030D-6E8A-4147-A177-3AD203B41FA5}">
                      <a16:colId xmlns:a16="http://schemas.microsoft.com/office/drawing/2014/main" val="2513770405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30182862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1120379020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712002178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1219303245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79354956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u="none" strike="noStrike" dirty="0">
                          <a:effectLst/>
                        </a:rPr>
                        <a:t> Geräte: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2x 100ml Becherglas</a:t>
                      </a:r>
                    </a:p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1x 100ml Messzylinder</a:t>
                      </a:r>
                    </a:p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Behältnis für das Eisbad+ Eis</a:t>
                      </a:r>
                    </a:p>
                    <a:p>
                      <a:pPr algn="l" fontAlgn="b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"/>
                        <a:tabLst/>
                        <a:defRPr/>
                      </a:pP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"/>
                        <a:tabLst/>
                        <a:defRPr/>
                      </a:pP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Heizplatte + größeres Becherglas (500ml)  fürs Wasserbad </a:t>
                      </a:r>
                    </a:p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"/>
                        <a:tabLst/>
                        <a:defRPr/>
                      </a:pP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Waage</a:t>
                      </a:r>
                    </a:p>
                    <a:p>
                      <a:pPr marL="0" indent="0" algn="l" fontAlgn="b">
                        <a:buFont typeface="Wingdings" panose="05000000000000000000" pitchFamily="2" charset="2"/>
                        <a:buNone/>
                      </a:pP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Mörser und Pistill</a:t>
                      </a:r>
                    </a:p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´</a:t>
                      </a:r>
                    </a:p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 fontAlgn="b">
                        <a:buFont typeface="Wingdings" panose="05000000000000000000" pitchFamily="2" charset="2"/>
                        <a:buChar char=""/>
                      </a:pP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Laborlöffel</a:t>
                      </a:r>
                    </a:p>
                    <a:p>
                      <a:pPr marL="171450" indent="-171450" algn="l" fontAlgn="b">
                        <a:buFont typeface="Wingdings" panose="05000000000000000000" pitchFamily="2" charset="2"/>
                        <a:buChar char=""/>
                      </a:pP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Glasstab</a:t>
                      </a:r>
                    </a:p>
                    <a:p>
                      <a:pPr marL="171450" indent="-171450" algn="l" fontAlgn="b">
                        <a:buFont typeface="Wingdings" panose="05000000000000000000" pitchFamily="2" charset="2"/>
                        <a:buChar char=""/>
                      </a:pP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Trichter und Filterpapier</a:t>
                      </a:r>
                    </a:p>
                    <a:p>
                      <a:pPr marL="171450" indent="-171450" algn="l" fontAlgn="b">
                        <a:buFont typeface="Wingdings" panose="05000000000000000000" pitchFamily="2" charset="2"/>
                        <a:buChar char=""/>
                      </a:pP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Thermometer</a:t>
                      </a:r>
                    </a:p>
                    <a:p>
                      <a:pPr algn="l" fontAlgn="b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Stativ und Stativring für den Trichter (alternativ auch ein Erlenmeyerkolben)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3396107"/>
                  </a:ext>
                </a:extLst>
              </a:tr>
              <a:tr h="367258"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DE" sz="1400" b="1" u="none" strike="noStrike" dirty="0">
                          <a:effectLst/>
                        </a:rPr>
                        <a:t> Chemikalien: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Waschmittel mit Proteasen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sym typeface="Wingdings" panose="05000000000000000000" pitchFamily="2" charset="2"/>
                      </a:endParaRPr>
                    </a:p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Ethanol (vergällt)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sym typeface="Wingdings" panose="05000000000000000000" pitchFamily="2" charset="2"/>
                      </a:endParaRPr>
                    </a:p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Kochsalz</a:t>
                      </a:r>
                    </a:p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Destilliertes Wasser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Spülmittel (Detergens)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5978828"/>
                  </a:ext>
                </a:extLst>
              </a:tr>
              <a:tr h="1905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DE" sz="1400" b="1" u="none" strike="noStrike" dirty="0">
                          <a:effectLst/>
                        </a:rPr>
                        <a:t> Gefahrensymbole: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7761404"/>
                  </a:ext>
                </a:extLst>
              </a:tr>
              <a:tr h="1905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DE" sz="1400" b="1" u="none" strike="noStrike" dirty="0">
                          <a:effectLst/>
                        </a:rPr>
                        <a:t> Gefahren- und</a:t>
                      </a:r>
                    </a:p>
                    <a:p>
                      <a:pPr algn="l" fontAlgn="b"/>
                      <a:r>
                        <a:rPr lang="de-DE" sz="1400" b="1" u="none" strike="noStrike" dirty="0">
                          <a:effectLst/>
                        </a:rPr>
                        <a:t> Sicherheitshinweise</a:t>
                      </a:r>
                    </a:p>
                    <a:p>
                      <a:pPr algn="l" fontAlgn="b"/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H:225-319</a:t>
                      </a:r>
                    </a:p>
                    <a:p>
                      <a:r>
                        <a:rPr lang="de-DE" sz="1400" dirty="0"/>
                        <a:t>P: 210-233-240-241-242</a:t>
                      </a:r>
                    </a:p>
                    <a:p>
                      <a:r>
                        <a:rPr lang="de-DE" sz="1400" dirty="0"/>
                        <a:t>305+351+338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Keine H- und P- Sätze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7155852"/>
                  </a:ext>
                </a:extLst>
              </a:tr>
            </a:tbl>
          </a:graphicData>
        </a:graphic>
      </p:graphicFrame>
      <p:pic>
        <p:nvPicPr>
          <p:cNvPr id="5" name="Grafik 4">
            <a:extLst>
              <a:ext uri="{FF2B5EF4-FFF2-40B4-BE49-F238E27FC236}">
                <a16:creationId xmlns:a16="http://schemas.microsoft.com/office/drawing/2014/main" id="{E22FFBD3-6BC9-4582-B719-E661FDC56D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1335" y="3943854"/>
            <a:ext cx="648072" cy="61530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B23F0E1C-EDD3-49F3-9048-BED3B6B896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076" y="3921082"/>
            <a:ext cx="648072" cy="615305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AB2AC978-43B6-43C0-B20F-C8A45E4170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0735" y="3864449"/>
            <a:ext cx="648073" cy="615305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8B68E3CC-A6CB-40CC-843D-8227D44815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8128" y="3898312"/>
            <a:ext cx="672577" cy="660846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63FCF4A3-035C-4E60-8699-0AC49D50FE0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794" b="23787"/>
          <a:stretch/>
        </p:blipFill>
        <p:spPr>
          <a:xfrm>
            <a:off x="4896036" y="1412776"/>
            <a:ext cx="409338" cy="329001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26B6FFBB-06E5-4A09-94D3-36643317B4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27807" y="1844824"/>
            <a:ext cx="373931" cy="43724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feld 13">
            <a:extLst>
              <a:ext uri="{FF2B5EF4-FFF2-40B4-BE49-F238E27FC236}">
                <a16:creationId xmlns:a16="http://schemas.microsoft.com/office/drawing/2014/main" id="{5003694A-A63A-46F5-8B1D-ED8501D70E16}"/>
              </a:ext>
            </a:extLst>
          </p:cNvPr>
          <p:cNvSpPr txBox="1"/>
          <p:nvPr/>
        </p:nvSpPr>
        <p:spPr>
          <a:xfrm>
            <a:off x="395536" y="2612214"/>
            <a:ext cx="573053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00050" indent="-400050">
              <a:buAutoNum type="romanUcPeriod"/>
            </a:pPr>
            <a:r>
              <a:rPr lang="de-DE" sz="1600" b="1" dirty="0"/>
              <a:t>Vorbereitung:</a:t>
            </a:r>
            <a:r>
              <a:rPr lang="de-DE" sz="16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50ml Ethanol werden im Becherglas auf Eis gekühlt.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Es werden 70ml destilliertes Wasser, 3,5 g Kochsalz und 7 ml Spülmittel in das Becherglas  zusammen gegeben und gemischt.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25g Tomaten oder Zwiebeln (etwa die Größe einer kleinen Kirschtomate) werden in kleine Stücke geschnitten.</a:t>
            </a:r>
          </a:p>
          <a:p>
            <a:endParaRPr lang="de-DE" sz="1600" dirty="0"/>
          </a:p>
        </p:txBody>
      </p:sp>
      <p:sp>
        <p:nvSpPr>
          <p:cNvPr id="21" name="Rectangle 1">
            <a:extLst>
              <a:ext uri="{FF2B5EF4-FFF2-40B4-BE49-F238E27FC236}">
                <a16:creationId xmlns:a16="http://schemas.microsoft.com/office/drawing/2014/main" id="{17699559-816F-474C-86ED-5286D56801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536" y="4889469"/>
            <a:ext cx="8496944" cy="10772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de-DE" altLang="de-DE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Die Aufgabe des Spülmittels (</a:t>
            </a:r>
            <a:r>
              <a:rPr kumimoji="0" lang="de-DE" altLang="de-DE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Detergenz</a:t>
            </a:r>
            <a:r>
              <a:rPr kumimoji="0" lang="de-DE" altLang="de-DE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):</a:t>
            </a:r>
            <a:b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Zellen und ihre Zellkerne sind von einer Lipidmembran (Lipid-Doppelschicht) umgeben. Das Spülmittel wirkt als </a:t>
            </a:r>
            <a:r>
              <a:rPr kumimoji="0" lang="de-DE" altLang="de-DE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Detergenz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. Es löst diese Membranen auf, ähnlich wie es Fett beim Geschirrspülen löst. Dadurch werden die Zellen und Zellkerne lysiert und die DNS wird freigesetzt.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B44CC418-CEDD-47E5-93ED-0E70598C82AE}"/>
              </a:ext>
            </a:extLst>
          </p:cNvPr>
          <p:cNvSpPr txBox="1"/>
          <p:nvPr/>
        </p:nvSpPr>
        <p:spPr>
          <a:xfrm>
            <a:off x="258480" y="6477382"/>
            <a:ext cx="648927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b="1" dirty="0"/>
              <a:t>Quelle: (Common Creative Non-Commercial) C. Schlemm; Bildgestalter: Ramona von </a:t>
            </a:r>
            <a:r>
              <a:rPr lang="de-DE" sz="1050" b="1" dirty="0" err="1"/>
              <a:t>Linen</a:t>
            </a:r>
            <a:r>
              <a:rPr lang="de-DE" sz="1050" b="1" dirty="0"/>
              <a:t>, Christopher Schlemm</a:t>
            </a:r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A5E153BA-33BF-4939-90E4-8B572BFEFB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543"/>
          <a:stretch/>
        </p:blipFill>
        <p:spPr>
          <a:xfrm>
            <a:off x="509490" y="30819"/>
            <a:ext cx="4279171" cy="2488710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874CEF82-3229-4DCF-B541-3D3B0DF48C24}"/>
              </a:ext>
            </a:extLst>
          </p:cNvPr>
          <p:cNvSpPr txBox="1"/>
          <p:nvPr/>
        </p:nvSpPr>
        <p:spPr>
          <a:xfrm>
            <a:off x="6227197" y="2632685"/>
            <a:ext cx="26791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600" b="1" dirty="0"/>
              <a:t>II. Homogenisieren:</a:t>
            </a:r>
            <a:r>
              <a:rPr lang="de-DE" sz="16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Mit dem Pistill werden die zerkleinerten Tomatentücke im Mörser homogenisiert und anschließend zur Kochsalz-Spülmittellösung im Becherglas hinzugefügt.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FF33AB6-C555-4203-B1D9-6FE9A0C3D1B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9" t="29622" r="17677" b="32782"/>
          <a:stretch/>
        </p:blipFill>
        <p:spPr>
          <a:xfrm rot="10800000">
            <a:off x="6132007" y="413481"/>
            <a:ext cx="2353250" cy="210604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0">
            <a:extLst>
              <a:ext uri="{FF2B5EF4-FFF2-40B4-BE49-F238E27FC236}">
                <a16:creationId xmlns:a16="http://schemas.microsoft.com/office/drawing/2014/main" id="{C0567749-440A-454C-8130-211D926BA72B}"/>
              </a:ext>
            </a:extLst>
          </p:cNvPr>
          <p:cNvSpPr txBox="1"/>
          <p:nvPr/>
        </p:nvSpPr>
        <p:spPr>
          <a:xfrm>
            <a:off x="3288812" y="3178216"/>
            <a:ext cx="3024336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600" b="1" dirty="0"/>
              <a:t>IV. Filtration:</a:t>
            </a:r>
            <a:r>
              <a:rPr lang="de-DE" sz="16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Die Suspension aus dem Wasserbad wird warm filtriert und das Filtrat wird, wenn kein Stativ zur Verfügung steht, in einem Erlenmeyerkolben aufgefangen.</a:t>
            </a:r>
          </a:p>
          <a:p>
            <a:endParaRPr lang="de-DE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F6DC042D-651D-48BF-BDA6-7750B6F902ED}"/>
              </a:ext>
            </a:extLst>
          </p:cNvPr>
          <p:cNvSpPr txBox="1"/>
          <p:nvPr/>
        </p:nvSpPr>
        <p:spPr>
          <a:xfrm>
            <a:off x="6275699" y="2948997"/>
            <a:ext cx="267837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de-DE" sz="1600" dirty="0"/>
          </a:p>
          <a:p>
            <a:pPr rtl="0"/>
            <a:r>
              <a:rPr lang="de-DE" sz="1600" b="1" dirty="0">
                <a:effectLst/>
              </a:rPr>
              <a:t>V. Enzymdeaktivierung:</a:t>
            </a:r>
            <a:r>
              <a:rPr lang="de-DE" sz="1600" dirty="0">
                <a:effectLst/>
              </a:rPr>
              <a:t> 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de-DE" sz="1600" dirty="0">
                <a:effectLst/>
              </a:rPr>
              <a:t>Zum Filtrat etwas Waschmittel (0,7g) hinzugeben, um Proteine wie Nukleasen und </a:t>
            </a:r>
            <a:r>
              <a:rPr lang="de-DE" sz="1600" dirty="0" err="1">
                <a:effectLst/>
              </a:rPr>
              <a:t>Nukleosome</a:t>
            </a:r>
            <a:r>
              <a:rPr lang="de-DE" sz="1600" dirty="0">
                <a:effectLst/>
              </a:rPr>
              <a:t> abzubauen.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4F8EF687-BE12-4E75-92B7-B88255FB88DE}"/>
              </a:ext>
            </a:extLst>
          </p:cNvPr>
          <p:cNvSpPr txBox="1"/>
          <p:nvPr/>
        </p:nvSpPr>
        <p:spPr>
          <a:xfrm>
            <a:off x="277208" y="5355645"/>
            <a:ext cx="7686600" cy="10772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de-DE" sz="1600" b="1" dirty="0"/>
              <a:t>Die Aufgabe des Waschmittels :</a:t>
            </a:r>
            <a:br>
              <a:rPr lang="de-DE" sz="1600" dirty="0"/>
            </a:br>
            <a:r>
              <a:rPr lang="de-DE" sz="1600" dirty="0"/>
              <a:t>Ein Waschmittel, das </a:t>
            </a:r>
            <a:r>
              <a:rPr lang="de-DE" sz="1600" b="1" dirty="0"/>
              <a:t>Proteasen</a:t>
            </a:r>
            <a:r>
              <a:rPr lang="de-DE" sz="1600" dirty="0"/>
              <a:t> enthält, erfüllt hier eine wichtige Aufgabe. Proteasen sind Enzyme, die Proteine in kleine Stücke zerschneiden. Warum wurde das Waschmittel nicht am Anfang schon hinzugeben? 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C0B71BB9-784D-44FB-9801-C12256713573}"/>
              </a:ext>
            </a:extLst>
          </p:cNvPr>
          <p:cNvSpPr txBox="1"/>
          <p:nvPr/>
        </p:nvSpPr>
        <p:spPr>
          <a:xfrm>
            <a:off x="189929" y="6581001"/>
            <a:ext cx="637225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b="1" dirty="0"/>
              <a:t>Quelle: (Common Creative Non-Commercial) C. Schlemm Bildquelle: Christopher Schlemm Entdecker &amp;Erfinder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38539A25-1AB3-4290-8793-7B2921E096FF}"/>
              </a:ext>
            </a:extLst>
          </p:cNvPr>
          <p:cNvSpPr txBox="1"/>
          <p:nvPr/>
        </p:nvSpPr>
        <p:spPr>
          <a:xfrm>
            <a:off x="189929" y="2948997"/>
            <a:ext cx="315793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de-DE" sz="1600" dirty="0"/>
          </a:p>
          <a:p>
            <a:r>
              <a:rPr lang="de-DE" sz="1600" b="1" dirty="0"/>
              <a:t>III. Erwärmen: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Das Becherglas wird für 20 min in ein 55</a:t>
            </a:r>
            <a:r>
              <a:rPr lang="de-DE" sz="1600" baseline="30000" dirty="0"/>
              <a:t>∘</a:t>
            </a:r>
            <a:r>
              <a:rPr lang="de-DE" sz="1600" dirty="0"/>
              <a:t>C warmes Wasserbad gestellt. </a:t>
            </a:r>
            <a:r>
              <a:rPr lang="de-DE" sz="1600" b="1" dirty="0"/>
              <a:t>Wichtig: </a:t>
            </a:r>
            <a:r>
              <a:rPr lang="de-DE" sz="1600" dirty="0"/>
              <a:t>Das Wasserbad sollte nicht zu voll gefüllt sein und muss sich unter dem Pegel des Inhalts vom Becherglas befinden.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E02424EC-6BFC-4622-BBEB-6A265864349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0" t="13650" r="7339" b="22301"/>
          <a:stretch/>
        </p:blipFill>
        <p:spPr>
          <a:xfrm>
            <a:off x="6125282" y="578266"/>
            <a:ext cx="2402898" cy="2370731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7588B589-77D7-49E3-A254-70174640336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95" b="51289"/>
          <a:stretch/>
        </p:blipFill>
        <p:spPr>
          <a:xfrm rot="10800000">
            <a:off x="3110839" y="677159"/>
            <a:ext cx="2019338" cy="1977597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765188F5-45B9-43FE-AC83-9C12E287AB5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44" t="50399" r="4881"/>
          <a:stretch/>
        </p:blipFill>
        <p:spPr>
          <a:xfrm rot="10800000">
            <a:off x="446157" y="478788"/>
            <a:ext cx="2398560" cy="227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497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9F22A148-FFBF-46AD-9C8B-42960561F2B6}"/>
              </a:ext>
            </a:extLst>
          </p:cNvPr>
          <p:cNvSpPr txBox="1"/>
          <p:nvPr/>
        </p:nvSpPr>
        <p:spPr>
          <a:xfrm>
            <a:off x="395536" y="4303451"/>
            <a:ext cx="417646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600" b="1" dirty="0"/>
              <a:t>VI. Fällung der DNS (Präzipitation):</a:t>
            </a:r>
          </a:p>
          <a:p>
            <a:r>
              <a:rPr lang="de-DE" sz="1600" dirty="0"/>
              <a:t>Etwas vom Filtrat in ein Reagenzglas geben und zur Fällung der DNS </a:t>
            </a:r>
            <a:r>
              <a:rPr lang="de-DE" sz="1600" b="1" dirty="0"/>
              <a:t>kaltes </a:t>
            </a:r>
            <a:r>
              <a:rPr lang="de-DE" sz="1600" dirty="0"/>
              <a:t>Ethanol auf Eis langsam an einem Glasstab entlang mit einer Tropfpipette hinzugeben. Arbeiten Sie dabei idealerweise auf Eis. Die DNS fällt an der Grenzschicht als weiße Substanz aus.</a:t>
            </a: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F98E8E35-D9A6-4157-8F34-025996D981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767" y="180335"/>
            <a:ext cx="8244408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de-DE" altLang="de-DE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Die Fällung der DNS mit kaltem Ethanol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C5E289B-AE08-4950-9D4C-B74201D40C19}"/>
              </a:ext>
            </a:extLst>
          </p:cNvPr>
          <p:cNvSpPr txBox="1"/>
          <p:nvPr/>
        </p:nvSpPr>
        <p:spPr>
          <a:xfrm>
            <a:off x="338767" y="6581001"/>
            <a:ext cx="57583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b="1" dirty="0"/>
              <a:t>Quelle: (Common Creative-Non-commercial) Entdecker &amp; Erfinder; Bildquelle: Christopher Schlemm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99B84132-2A29-4469-B2E1-1B0EA333029E}"/>
              </a:ext>
            </a:extLst>
          </p:cNvPr>
          <p:cNvSpPr txBox="1"/>
          <p:nvPr/>
        </p:nvSpPr>
        <p:spPr>
          <a:xfrm>
            <a:off x="4460971" y="3790737"/>
            <a:ext cx="4122204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In der wässrigen Lösung ist DNS von Wassermolekülen umgeben- es ist hydratisiert. Diese Wassermoleküle halten die DNS </a:t>
            </a:r>
            <a:r>
              <a:rPr lang="de-DE" altLang="de-DE" sz="1600" dirty="0"/>
              <a:t>gelöst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. Ethanol als polares (</a:t>
            </a:r>
            <a:r>
              <a:rPr lang="de-DE" altLang="de-DE" sz="1600" dirty="0"/>
              <a:t>partiell geladen und damit 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wasserliebend) und unpolares (ungeladen und damit wasserabweisend) Molekül besetzt die Stellen der Wassermoleküle an der DNS, wobei der unpolare Teil nach außen keine Wechselwirkungen mit weiteren Wassermolekülen eingeht und die DNS-Fäden fallen aus der Lösung aus.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2DC9DBB-AF92-4B53-BB52-22841F2966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2" t="31542"/>
          <a:stretch/>
        </p:blipFill>
        <p:spPr>
          <a:xfrm rot="5400000">
            <a:off x="483640" y="909201"/>
            <a:ext cx="3220352" cy="3219388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48677380-9583-46D9-A6FA-3652174903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912" r="14542" b="2435"/>
          <a:stretch/>
        </p:blipFill>
        <p:spPr>
          <a:xfrm rot="16200000">
            <a:off x="4565277" y="-675377"/>
            <a:ext cx="3220353" cy="5701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701283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1803</Words>
  <Application>Microsoft Office PowerPoint</Application>
  <PresentationFormat>Bildschirmpräsentation (4:3)</PresentationFormat>
  <Paragraphs>157</Paragraphs>
  <Slides>16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2" baseType="lpstr">
      <vt:lpstr>Arial</vt:lpstr>
      <vt:lpstr>Calibri</vt:lpstr>
      <vt:lpstr>Cambria Math</vt:lpstr>
      <vt:lpstr>Times New Roman</vt:lpstr>
      <vt:lpstr>Wingdings</vt:lpstr>
      <vt:lpstr>Larissa-Design</vt:lpstr>
      <vt:lpstr>Die Anreicherung von Nukleinsäuren aus Zellen und historisch nasschemischer Nachweis der Bausteine</vt:lpstr>
      <vt:lpstr>PowerPoint-Präsentation</vt:lpstr>
      <vt:lpstr>Nukleinsäuren – Die Träger der Erbinformation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VII. Nachweis der Bausteine von DNS  (Lehrerdemonstrationsversuch):</vt:lpstr>
      <vt:lpstr>Quellen:</vt:lpstr>
      <vt:lpstr>Quiz</vt:lpstr>
      <vt:lpstr>KI ästhetisch schön?</vt:lpstr>
      <vt:lpstr>PowerPoint-Präsentation</vt:lpstr>
      <vt:lpstr>PowerPoint-Präsentation</vt:lpstr>
      <vt:lpstr>Reaktionsmechanismus zur Murexid-Bildung aus Purin-Derivaten: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Isolierung von DNS</dc:title>
  <dc:creator>Christopher Schlemm</dc:creator>
  <cp:lastModifiedBy>Christopher Schlemm</cp:lastModifiedBy>
  <cp:revision>121</cp:revision>
  <dcterms:created xsi:type="dcterms:W3CDTF">2017-04-18T14:44:31Z</dcterms:created>
  <dcterms:modified xsi:type="dcterms:W3CDTF">2026-01-29T22:21:36Z</dcterms:modified>
</cp:coreProperties>
</file>