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8" r:id="rId3"/>
    <p:sldId id="289" r:id="rId4"/>
    <p:sldId id="284" r:id="rId5"/>
    <p:sldId id="278" r:id="rId6"/>
    <p:sldId id="264" r:id="rId7"/>
    <p:sldId id="277" r:id="rId8"/>
    <p:sldId id="273" r:id="rId9"/>
    <p:sldId id="262" r:id="rId10"/>
    <p:sldId id="280" r:id="rId11"/>
    <p:sldId id="274" r:id="rId12"/>
    <p:sldId id="275" r:id="rId13"/>
    <p:sldId id="276" r:id="rId14"/>
    <p:sldId id="282" r:id="rId15"/>
    <p:sldId id="272" r:id="rId16"/>
    <p:sldId id="281"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p:cViewPr varScale="1">
        <p:scale>
          <a:sx n="104" d="100"/>
          <a:sy n="104" d="100"/>
        </p:scale>
        <p:origin x="18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A225F-ABFD-404E-938F-4E781499A7D3}" type="datetimeFigureOut">
              <a:rPr lang="de-DE" smtClean="0"/>
              <a:t>29.01.2026</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18382-9DCF-41E5-88E6-02627F7A557D}" type="slidenum">
              <a:rPr lang="de-DE" smtClean="0"/>
              <a:t>‹Nr.›</a:t>
            </a:fld>
            <a:endParaRPr lang="de-DE"/>
          </a:p>
        </p:txBody>
      </p:sp>
    </p:spTree>
    <p:extLst>
      <p:ext uri="{BB962C8B-B14F-4D97-AF65-F5344CB8AC3E}">
        <p14:creationId xmlns:p14="http://schemas.microsoft.com/office/powerpoint/2010/main" val="854659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 Phosphatgruppen sind schwache </a:t>
            </a:r>
            <a:r>
              <a:rPr lang="de-DE" sz="1200" dirty="0" err="1"/>
              <a:t>Brønsted</a:t>
            </a:r>
            <a:r>
              <a:rPr lang="de-DE" sz="1200" dirty="0"/>
              <a:t>-Basen, sodass die entsprechende stärkere Säure, die Phosphorsäure, eher geneigt ist, Protonen abzugeben. DNS/RNS ist bei physiologischem pH in der Zelle negativ geladen.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Die Stickstoff-Atome können Protonen (H⁺) aufnehmen und wirken wie eine Base, woher ihr Name stammte, als diese Eigenschaft zuerst entdeckt wurde.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endParaRPr lang="de-DE" dirty="0"/>
          </a:p>
        </p:txBody>
      </p:sp>
      <p:sp>
        <p:nvSpPr>
          <p:cNvPr id="4" name="Foliennummernplatzhalter 3"/>
          <p:cNvSpPr>
            <a:spLocks noGrp="1"/>
          </p:cNvSpPr>
          <p:nvPr>
            <p:ph type="sldNum" sz="quarter" idx="5"/>
          </p:nvPr>
        </p:nvSpPr>
        <p:spPr/>
        <p:txBody>
          <a:bodyPr/>
          <a:lstStyle/>
          <a:p>
            <a:fld id="{35718382-9DCF-41E5-88E6-02627F7A557D}" type="slidenum">
              <a:rPr lang="de-DE" smtClean="0"/>
              <a:t>5</a:t>
            </a:fld>
            <a:endParaRPr lang="de-DE"/>
          </a:p>
        </p:txBody>
      </p:sp>
    </p:spTree>
    <p:extLst>
      <p:ext uri="{BB962C8B-B14F-4D97-AF65-F5344CB8AC3E}">
        <p14:creationId xmlns:p14="http://schemas.microsoft.com/office/powerpoint/2010/main" val="94125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5718382-9DCF-41E5-88E6-02627F7A557D}" type="slidenum">
              <a:rPr lang="de-DE" smtClean="0"/>
              <a:t>7</a:t>
            </a:fld>
            <a:endParaRPr lang="de-DE"/>
          </a:p>
        </p:txBody>
      </p:sp>
    </p:spTree>
    <p:extLst>
      <p:ext uri="{BB962C8B-B14F-4D97-AF65-F5344CB8AC3E}">
        <p14:creationId xmlns:p14="http://schemas.microsoft.com/office/powerpoint/2010/main" val="412246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3B20983C-477E-4D04-AE4D-D4BA2BEF1848}" type="datetimeFigureOut">
              <a:rPr lang="de-DE" smtClean="0"/>
              <a:pPr/>
              <a:t>29.01.2026</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820B02E-81AF-44A7-AD8F-6F4221DDFE8E}"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0983C-477E-4D04-AE4D-D4BA2BEF1848}" type="datetimeFigureOut">
              <a:rPr lang="de-DE" smtClean="0"/>
              <a:pPr/>
              <a:t>29.01.2026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20B02E-81AF-44A7-AD8F-6F4221DDFE8E}"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Die Agarose-Gelelektrophorese: </a:t>
            </a:r>
            <a:br>
              <a:rPr lang="de-DE" dirty="0"/>
            </a:br>
            <a:r>
              <a:rPr lang="de-DE" dirty="0"/>
              <a:t>zur Analyse und Trennung von DNS</a:t>
            </a:r>
          </a:p>
        </p:txBody>
      </p:sp>
      <p:sp>
        <p:nvSpPr>
          <p:cNvPr id="3" name="Untertitel 2"/>
          <p:cNvSpPr>
            <a:spLocks noGrp="1"/>
          </p:cNvSpPr>
          <p:nvPr>
            <p:ph type="subTitle" idx="1"/>
          </p:nvPr>
        </p:nvSpPr>
        <p:spPr/>
        <p:txBody>
          <a:bodyPr/>
          <a:lstStyle/>
          <a:p>
            <a:r>
              <a:rPr lang="de-DE" sz="1800" dirty="0"/>
              <a:t>Christopher Schlemm</a:t>
            </a:r>
          </a:p>
          <a:p>
            <a:r>
              <a:rPr lang="de-DE" sz="1100" i="1" dirty="0"/>
              <a:t>Dipl. Biochemiker und Lehramtsassessor </a:t>
            </a:r>
          </a:p>
          <a:p>
            <a:endParaRPr lang="de-D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EC235FB-DEEB-4B81-BCC2-BA12AE8B0D35}"/>
              </a:ext>
            </a:extLst>
          </p:cNvPr>
          <p:cNvSpPr txBox="1"/>
          <p:nvPr/>
        </p:nvSpPr>
        <p:spPr>
          <a:xfrm>
            <a:off x="426620" y="1424784"/>
            <a:ext cx="4572000" cy="3539430"/>
          </a:xfrm>
          <a:prstGeom prst="rect">
            <a:avLst/>
          </a:prstGeom>
          <a:noFill/>
        </p:spPr>
        <p:txBody>
          <a:bodyPr wrap="square">
            <a:spAutoFit/>
          </a:bodyPr>
          <a:lstStyle/>
          <a:p>
            <a:r>
              <a:rPr lang="de-DE" sz="1600" dirty="0"/>
              <a:t>v. Anschließend wird der DNS- </a:t>
            </a:r>
            <a:r>
              <a:rPr lang="de-DE" sz="1600" dirty="0" err="1"/>
              <a:t>Interkalationsfarbstoff</a:t>
            </a:r>
            <a:r>
              <a:rPr lang="de-DE" sz="1600" dirty="0"/>
              <a:t> hinzugegeben (25µl bei 2000x </a:t>
            </a:r>
            <a:r>
              <a:rPr lang="de-DE" sz="1600" dirty="0" err="1"/>
              <a:t>Thiazol</a:t>
            </a:r>
            <a:r>
              <a:rPr lang="de-DE" sz="1600" dirty="0"/>
              <a:t>-Orange-Lösung) . </a:t>
            </a:r>
          </a:p>
          <a:p>
            <a:r>
              <a:rPr lang="de-DE" sz="1600" dirty="0"/>
              <a:t>Hinweis: Das ist jedoch nicht notwendig, wenn das Gel später in einem Methylenblau-Färbungsbad gefärbt wird. </a:t>
            </a:r>
          </a:p>
          <a:p>
            <a:endParaRPr lang="de-DE" sz="1600" dirty="0"/>
          </a:p>
          <a:p>
            <a:r>
              <a:rPr lang="de-DE" sz="1600" dirty="0"/>
              <a:t>vi. Die noch heiße Lösung wird in die vorbereitete Gelkammer gegossen. Es ist dabei darauf zu achten, dass keine Luftblasen im Gel auftreten. </a:t>
            </a:r>
          </a:p>
          <a:p>
            <a:endParaRPr lang="de-DE" sz="1600" dirty="0"/>
          </a:p>
          <a:p>
            <a:r>
              <a:rPr lang="de-DE" sz="1600" dirty="0"/>
              <a:t>vii. Nun lässt man das gegossene Gel erschütterungsfrei abkühlen.</a:t>
            </a:r>
          </a:p>
          <a:p>
            <a:r>
              <a:rPr lang="de-DE" sz="1600" dirty="0"/>
              <a:t> </a:t>
            </a:r>
          </a:p>
        </p:txBody>
      </p:sp>
      <p:pic>
        <p:nvPicPr>
          <p:cNvPr id="7" name="Grafik 6">
            <a:extLst>
              <a:ext uri="{FF2B5EF4-FFF2-40B4-BE49-F238E27FC236}">
                <a16:creationId xmlns:a16="http://schemas.microsoft.com/office/drawing/2014/main" id="{F4A3EE0E-E4FC-49AF-9591-4D1AD5280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926812" y="1594951"/>
            <a:ext cx="4337720" cy="3253290"/>
          </a:xfrm>
          <a:prstGeom prst="rect">
            <a:avLst/>
          </a:prstGeom>
        </p:spPr>
      </p:pic>
      <p:sp>
        <p:nvSpPr>
          <p:cNvPr id="8" name="Textfeld 7">
            <a:extLst>
              <a:ext uri="{FF2B5EF4-FFF2-40B4-BE49-F238E27FC236}">
                <a16:creationId xmlns:a16="http://schemas.microsoft.com/office/drawing/2014/main" id="{C1DCD846-DA0D-437C-8FEB-7E7B4A641223}"/>
              </a:ext>
            </a:extLst>
          </p:cNvPr>
          <p:cNvSpPr txBox="1"/>
          <p:nvPr/>
        </p:nvSpPr>
        <p:spPr>
          <a:xfrm>
            <a:off x="305526" y="6417352"/>
            <a:ext cx="6984776" cy="253916"/>
          </a:xfrm>
          <a:prstGeom prst="rect">
            <a:avLst/>
          </a:prstGeom>
          <a:noFill/>
        </p:spPr>
        <p:txBody>
          <a:bodyPr wrap="square">
            <a:spAutoFit/>
          </a:bodyPr>
          <a:lstStyle/>
          <a:p>
            <a:r>
              <a:rPr lang="de-DE" sz="1050" b="1" dirty="0"/>
              <a:t>Referenz: (Common Creative License-Non- Commercial) Entdecker &amp; Erfinder Christopher Schlemm</a:t>
            </a:r>
            <a:endParaRPr lang="de-DE" sz="1050" dirty="0"/>
          </a:p>
        </p:txBody>
      </p:sp>
    </p:spTree>
    <p:extLst>
      <p:ext uri="{BB962C8B-B14F-4D97-AF65-F5344CB8AC3E}">
        <p14:creationId xmlns:p14="http://schemas.microsoft.com/office/powerpoint/2010/main" val="18937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C3127E61-6AC2-4BEB-BD27-BE87060B8485}"/>
              </a:ext>
            </a:extLst>
          </p:cNvPr>
          <p:cNvSpPr txBox="1"/>
          <p:nvPr/>
        </p:nvSpPr>
        <p:spPr>
          <a:xfrm>
            <a:off x="144016" y="240229"/>
            <a:ext cx="5364088" cy="6001643"/>
          </a:xfrm>
          <a:prstGeom prst="rect">
            <a:avLst/>
          </a:prstGeom>
          <a:noFill/>
        </p:spPr>
        <p:txBody>
          <a:bodyPr wrap="square">
            <a:spAutoFit/>
          </a:bodyPr>
          <a:lstStyle/>
          <a:p>
            <a:r>
              <a:rPr lang="de-DE" sz="1600" b="1" dirty="0"/>
              <a:t>Schritte zum Vorbereiten von drei Proben A,B,C</a:t>
            </a:r>
          </a:p>
          <a:p>
            <a:endParaRPr lang="de-DE" sz="1600" b="1" dirty="0"/>
          </a:p>
          <a:p>
            <a:r>
              <a:rPr lang="de-DE" sz="1600" dirty="0"/>
              <a:t> viii. In drei Mikroreaktionsgefäße werden nach dem rechten Pipettierschema: 5x Probenpuffer und die entsprechende Menge an Nuklease-freiem Wasser pipettiert. In jedes dieser Ansätze werden nun jeweils 5-25 µl DNS von Probe A, B und C pipettiert, wobei jeweils die Pipettenspitze gewechselt werden muss. Das Probenvolumen hängt von verschiedenen Faktoren ab (siehe Tabelle).  Bei unbekannten DNS-Konzentrationen können Verdünnungsreihen angesetzt werden ( z.B. unverdünnt, 1:5,1:10),um nach </a:t>
            </a:r>
            <a:r>
              <a:rPr lang="de-DE" sz="1600" dirty="0" err="1"/>
              <a:t>Gellauf</a:t>
            </a:r>
            <a:r>
              <a:rPr lang="de-DE" sz="1600" dirty="0"/>
              <a:t> das optimale Volumen zu ermitteln.</a:t>
            </a:r>
          </a:p>
          <a:p>
            <a:endParaRPr lang="de-DE" sz="1600" dirty="0"/>
          </a:p>
          <a:p>
            <a:r>
              <a:rPr lang="de-DE" sz="1600" dirty="0"/>
              <a:t> ix. Durch mehrmaliges Pipettieren wird alles gemischt. Die benutzten Pipettenspitzen werden anschließend entsorgt.  </a:t>
            </a:r>
          </a:p>
          <a:p>
            <a:endParaRPr lang="de-DE" sz="1600" dirty="0"/>
          </a:p>
          <a:p>
            <a:endParaRPr lang="de-DE" sz="1600" dirty="0"/>
          </a:p>
          <a:p>
            <a:endParaRPr lang="de-DE" sz="1600" dirty="0"/>
          </a:p>
          <a:p>
            <a:r>
              <a:rPr lang="de-DE" sz="1600" dirty="0"/>
              <a:t>Tipp: </a:t>
            </a:r>
          </a:p>
          <a:p>
            <a:r>
              <a:rPr lang="de-DE" sz="1600" dirty="0"/>
              <a:t>Als DNS-Probenmaterial eignet sich auch aufgereinigte DNS durch Ethanol-Fällung  gewonnen( siehe: </a:t>
            </a:r>
            <a:r>
              <a:rPr lang="de-DE" sz="1600" i="1" dirty="0"/>
              <a:t>Die Anreicherung von Nukleinsäuren aus Zellen und historischer nasschemischer Nachweis der Bausteine, </a:t>
            </a:r>
            <a:r>
              <a:rPr lang="de-DE" sz="1600" i="1" dirty="0" err="1"/>
              <a:t>Entdecker&amp;Erfinder</a:t>
            </a:r>
            <a:r>
              <a:rPr lang="de-DE" sz="1600" i="1" dirty="0"/>
              <a:t> ,Common Creative, (2026)).</a:t>
            </a:r>
          </a:p>
        </p:txBody>
      </p:sp>
      <p:graphicFrame>
        <p:nvGraphicFramePr>
          <p:cNvPr id="2" name="Tabelle 2">
            <a:extLst>
              <a:ext uri="{FF2B5EF4-FFF2-40B4-BE49-F238E27FC236}">
                <a16:creationId xmlns:a16="http://schemas.microsoft.com/office/drawing/2014/main" id="{3D249DBE-DAC8-4BB2-B252-EF7E41C75131}"/>
              </a:ext>
            </a:extLst>
          </p:cNvPr>
          <p:cNvGraphicFramePr>
            <a:graphicFrameLocks noGrp="1"/>
          </p:cNvGraphicFramePr>
          <p:nvPr>
            <p:extLst>
              <p:ext uri="{D42A27DB-BD31-4B8C-83A1-F6EECF244321}">
                <p14:modId xmlns:p14="http://schemas.microsoft.com/office/powerpoint/2010/main" val="154963458"/>
              </p:ext>
            </p:extLst>
          </p:nvPr>
        </p:nvGraphicFramePr>
        <p:xfrm>
          <a:off x="5513050" y="404664"/>
          <a:ext cx="3379430" cy="2428240"/>
        </p:xfrm>
        <a:graphic>
          <a:graphicData uri="http://schemas.openxmlformats.org/drawingml/2006/table">
            <a:tbl>
              <a:tblPr firstRow="1" bandRow="1">
                <a:tableStyleId>{5C22544A-7EE6-4342-B048-85BDC9FD1C3A}</a:tableStyleId>
              </a:tblPr>
              <a:tblGrid>
                <a:gridCol w="1836647">
                  <a:extLst>
                    <a:ext uri="{9D8B030D-6E8A-4147-A177-3AD203B41FA5}">
                      <a16:colId xmlns:a16="http://schemas.microsoft.com/office/drawing/2014/main" val="1815604961"/>
                    </a:ext>
                  </a:extLst>
                </a:gridCol>
                <a:gridCol w="1542783">
                  <a:extLst>
                    <a:ext uri="{9D8B030D-6E8A-4147-A177-3AD203B41FA5}">
                      <a16:colId xmlns:a16="http://schemas.microsoft.com/office/drawing/2014/main" val="1777580265"/>
                    </a:ext>
                  </a:extLst>
                </a:gridCol>
              </a:tblGrid>
              <a:tr h="370840">
                <a:tc>
                  <a:txBody>
                    <a:bodyPr/>
                    <a:lstStyle/>
                    <a:p>
                      <a:r>
                        <a:rPr lang="de-DE" dirty="0"/>
                        <a:t>Substanz</a:t>
                      </a:r>
                    </a:p>
                  </a:txBody>
                  <a:tcPr/>
                </a:tc>
                <a:tc>
                  <a:txBody>
                    <a:bodyPr/>
                    <a:lstStyle/>
                    <a:p>
                      <a:r>
                        <a:rPr lang="de-DE" dirty="0"/>
                        <a:t>Volumen</a:t>
                      </a:r>
                    </a:p>
                  </a:txBody>
                  <a:tcPr/>
                </a:tc>
                <a:extLst>
                  <a:ext uri="{0D108BD9-81ED-4DB2-BD59-A6C34878D82A}">
                    <a16:rowId xmlns:a16="http://schemas.microsoft.com/office/drawing/2014/main" val="246499881"/>
                  </a:ext>
                </a:extLst>
              </a:tr>
              <a:tr h="370840">
                <a:tc>
                  <a:txBody>
                    <a:bodyPr/>
                    <a:lstStyle/>
                    <a:p>
                      <a:r>
                        <a:rPr lang="de-DE" sz="1400" dirty="0"/>
                        <a:t>DNS-Probenvolumen</a:t>
                      </a:r>
                    </a:p>
                  </a:txBody>
                  <a:tcPr/>
                </a:tc>
                <a:tc>
                  <a:txBody>
                    <a:bodyPr/>
                    <a:lstStyle/>
                    <a:p>
                      <a:r>
                        <a:rPr lang="de-DE" sz="1400" dirty="0"/>
                        <a:t>X µl (5-25µl)</a:t>
                      </a:r>
                    </a:p>
                  </a:txBody>
                  <a:tcPr/>
                </a:tc>
                <a:extLst>
                  <a:ext uri="{0D108BD9-81ED-4DB2-BD59-A6C34878D82A}">
                    <a16:rowId xmlns:a16="http://schemas.microsoft.com/office/drawing/2014/main" val="1077283828"/>
                  </a:ext>
                </a:extLst>
              </a:tr>
              <a:tr h="370840">
                <a:tc>
                  <a:txBody>
                    <a:bodyPr/>
                    <a:lstStyle/>
                    <a:p>
                      <a:r>
                        <a:rPr lang="de-DE" sz="1400" dirty="0"/>
                        <a:t>5X Probenpuffer</a:t>
                      </a:r>
                    </a:p>
                  </a:txBody>
                  <a:tcPr/>
                </a:tc>
                <a:tc>
                  <a:txBody>
                    <a:bodyPr/>
                    <a:lstStyle/>
                    <a:p>
                      <a:r>
                        <a:rPr lang="de-DE" sz="1400" dirty="0"/>
                        <a:t>5 µl</a:t>
                      </a:r>
                    </a:p>
                  </a:txBody>
                  <a:tcPr/>
                </a:tc>
                <a:extLst>
                  <a:ext uri="{0D108BD9-81ED-4DB2-BD59-A6C34878D82A}">
                    <a16:rowId xmlns:a16="http://schemas.microsoft.com/office/drawing/2014/main" val="3590657006"/>
                  </a:ext>
                </a:extLst>
              </a:tr>
              <a:tr h="370840">
                <a:tc>
                  <a:txBody>
                    <a:bodyPr/>
                    <a:lstStyle/>
                    <a:p>
                      <a:r>
                        <a:rPr lang="de-DE" sz="1400" dirty="0"/>
                        <a:t>H</a:t>
                      </a:r>
                      <a:r>
                        <a:rPr lang="de-DE" sz="1400" baseline="-25000" dirty="0"/>
                        <a:t>2</a:t>
                      </a:r>
                      <a:r>
                        <a:rPr lang="de-DE" sz="1400" dirty="0"/>
                        <a:t>O</a:t>
                      </a:r>
                    </a:p>
                  </a:txBody>
                  <a:tcPr/>
                </a:tc>
                <a:tc>
                  <a:txBody>
                    <a:bodyPr/>
                    <a:lstStyle/>
                    <a:p>
                      <a:r>
                        <a:rPr lang="de-DE" sz="1400" dirty="0"/>
                        <a:t>X µl</a:t>
                      </a:r>
                    </a:p>
                    <a:p>
                      <a:r>
                        <a:rPr lang="de-DE" sz="1400" dirty="0"/>
                        <a:t>(Gesamtvolumen</a:t>
                      </a:r>
                    </a:p>
                    <a:p>
                      <a:r>
                        <a:rPr lang="de-DE" sz="1400" dirty="0"/>
                        <a:t>-Probenvolumen</a:t>
                      </a:r>
                    </a:p>
                    <a:p>
                      <a:r>
                        <a:rPr lang="de-DE" sz="1400" dirty="0"/>
                        <a:t>-Ladepuffer)</a:t>
                      </a:r>
                    </a:p>
                  </a:txBody>
                  <a:tcPr/>
                </a:tc>
                <a:extLst>
                  <a:ext uri="{0D108BD9-81ED-4DB2-BD59-A6C34878D82A}">
                    <a16:rowId xmlns:a16="http://schemas.microsoft.com/office/drawing/2014/main" val="2312951617"/>
                  </a:ext>
                </a:extLst>
              </a:tr>
              <a:tr h="370840">
                <a:tc>
                  <a:txBody>
                    <a:bodyPr/>
                    <a:lstStyle/>
                    <a:p>
                      <a:r>
                        <a:rPr lang="de-DE" sz="1400" dirty="0"/>
                        <a:t>Gesamtvolumen</a:t>
                      </a:r>
                    </a:p>
                  </a:txBody>
                  <a:tcPr/>
                </a:tc>
                <a:tc>
                  <a:txBody>
                    <a:bodyPr/>
                    <a:lstStyle/>
                    <a:p>
                      <a:r>
                        <a:rPr lang="de-DE" sz="1400" dirty="0"/>
                        <a:t>25µl</a:t>
                      </a:r>
                    </a:p>
                  </a:txBody>
                  <a:tcPr/>
                </a:tc>
                <a:extLst>
                  <a:ext uri="{0D108BD9-81ED-4DB2-BD59-A6C34878D82A}">
                    <a16:rowId xmlns:a16="http://schemas.microsoft.com/office/drawing/2014/main" val="1958681962"/>
                  </a:ext>
                </a:extLst>
              </a:tr>
            </a:tbl>
          </a:graphicData>
        </a:graphic>
      </p:graphicFrame>
      <p:graphicFrame>
        <p:nvGraphicFramePr>
          <p:cNvPr id="3" name="Tabelle 3">
            <a:extLst>
              <a:ext uri="{FF2B5EF4-FFF2-40B4-BE49-F238E27FC236}">
                <a16:creationId xmlns:a16="http://schemas.microsoft.com/office/drawing/2014/main" id="{64B55567-17EB-46E5-89D2-66B80B2BCDF1}"/>
              </a:ext>
            </a:extLst>
          </p:cNvPr>
          <p:cNvGraphicFramePr>
            <a:graphicFrameLocks noGrp="1"/>
          </p:cNvGraphicFramePr>
          <p:nvPr>
            <p:extLst>
              <p:ext uri="{D42A27DB-BD31-4B8C-83A1-F6EECF244321}">
                <p14:modId xmlns:p14="http://schemas.microsoft.com/office/powerpoint/2010/main" val="249103337"/>
              </p:ext>
            </p:extLst>
          </p:nvPr>
        </p:nvGraphicFramePr>
        <p:xfrm>
          <a:off x="5508104" y="3212976"/>
          <a:ext cx="3384376" cy="211328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1264011909"/>
                    </a:ext>
                  </a:extLst>
                </a:gridCol>
                <a:gridCol w="1008112">
                  <a:extLst>
                    <a:ext uri="{9D8B030D-6E8A-4147-A177-3AD203B41FA5}">
                      <a16:colId xmlns:a16="http://schemas.microsoft.com/office/drawing/2014/main" val="819487037"/>
                    </a:ext>
                  </a:extLst>
                </a:gridCol>
                <a:gridCol w="1368152">
                  <a:extLst>
                    <a:ext uri="{9D8B030D-6E8A-4147-A177-3AD203B41FA5}">
                      <a16:colId xmlns:a16="http://schemas.microsoft.com/office/drawing/2014/main" val="3141753287"/>
                    </a:ext>
                  </a:extLst>
                </a:gridCol>
              </a:tblGrid>
              <a:tr h="370840">
                <a:tc>
                  <a:txBody>
                    <a:bodyPr/>
                    <a:lstStyle/>
                    <a:p>
                      <a:endParaRPr lang="de-DE" sz="1200" dirty="0"/>
                    </a:p>
                  </a:txBody>
                  <a:tcPr/>
                </a:tc>
                <a:tc>
                  <a:txBody>
                    <a:bodyPr/>
                    <a:lstStyle/>
                    <a:p>
                      <a:r>
                        <a:rPr lang="de-DE" sz="1200" dirty="0"/>
                        <a:t>Agarose[%]</a:t>
                      </a:r>
                    </a:p>
                  </a:txBody>
                  <a:tcPr/>
                </a:tc>
                <a:tc>
                  <a:txBody>
                    <a:bodyPr/>
                    <a:lstStyle/>
                    <a:p>
                      <a:r>
                        <a:rPr lang="de-DE" sz="1200" dirty="0"/>
                        <a:t>Benötigte DNS</a:t>
                      </a:r>
                    </a:p>
                  </a:txBody>
                  <a:tcPr/>
                </a:tc>
                <a:extLst>
                  <a:ext uri="{0D108BD9-81ED-4DB2-BD59-A6C34878D82A}">
                    <a16:rowId xmlns:a16="http://schemas.microsoft.com/office/drawing/2014/main" val="962653777"/>
                  </a:ext>
                </a:extLst>
              </a:tr>
              <a:tr h="0">
                <a:tc>
                  <a:txBody>
                    <a:bodyPr/>
                    <a:lstStyle/>
                    <a:p>
                      <a:r>
                        <a:rPr lang="de-DE" sz="1200" dirty="0"/>
                        <a:t>PCR-Produkt</a:t>
                      </a:r>
                    </a:p>
                  </a:txBody>
                  <a:tcPr/>
                </a:tc>
                <a:tc>
                  <a:txBody>
                    <a:bodyPr/>
                    <a:lstStyle/>
                    <a:p>
                      <a:r>
                        <a:rPr lang="de-DE" sz="1200" dirty="0"/>
                        <a:t>1,5-2,0</a:t>
                      </a:r>
                    </a:p>
                  </a:txBody>
                  <a:tcPr/>
                </a:tc>
                <a:tc>
                  <a:txBody>
                    <a:bodyPr/>
                    <a:lstStyle/>
                    <a:p>
                      <a:r>
                        <a:rPr lang="de-DE" sz="1200" dirty="0"/>
                        <a:t>20-100ng</a:t>
                      </a:r>
                    </a:p>
                  </a:txBody>
                  <a:tcPr/>
                </a:tc>
                <a:extLst>
                  <a:ext uri="{0D108BD9-81ED-4DB2-BD59-A6C34878D82A}">
                    <a16:rowId xmlns:a16="http://schemas.microsoft.com/office/drawing/2014/main" val="3704447098"/>
                  </a:ext>
                </a:extLst>
              </a:tr>
              <a:tr h="370840">
                <a:tc>
                  <a:txBody>
                    <a:bodyPr/>
                    <a:lstStyle/>
                    <a:p>
                      <a:r>
                        <a:rPr lang="de-DE" sz="1200" dirty="0"/>
                        <a:t>Genomische DNS</a:t>
                      </a:r>
                    </a:p>
                  </a:txBody>
                  <a:tcPr/>
                </a:tc>
                <a:tc>
                  <a:txBody>
                    <a:bodyPr/>
                    <a:lstStyle/>
                    <a:p>
                      <a:r>
                        <a:rPr lang="de-DE" sz="1200" dirty="0"/>
                        <a:t>0,8-1,0</a:t>
                      </a:r>
                    </a:p>
                  </a:txBody>
                  <a:tcPr/>
                </a:tc>
                <a:tc>
                  <a:txBody>
                    <a:bodyPr/>
                    <a:lstStyle/>
                    <a:p>
                      <a:r>
                        <a:rPr lang="de-DE" sz="1200" dirty="0"/>
                        <a:t>100-300ng</a:t>
                      </a:r>
                    </a:p>
                  </a:txBody>
                  <a:tcPr/>
                </a:tc>
                <a:extLst>
                  <a:ext uri="{0D108BD9-81ED-4DB2-BD59-A6C34878D82A}">
                    <a16:rowId xmlns:a16="http://schemas.microsoft.com/office/drawing/2014/main" val="1276447464"/>
                  </a:ext>
                </a:extLst>
              </a:tr>
              <a:tr h="370840">
                <a:tc>
                  <a:txBody>
                    <a:bodyPr/>
                    <a:lstStyle/>
                    <a:p>
                      <a:r>
                        <a:rPr lang="de-DE" sz="1200" dirty="0"/>
                        <a:t>Plasmid</a:t>
                      </a:r>
                    </a:p>
                  </a:txBody>
                  <a:tcPr/>
                </a:tc>
                <a:tc>
                  <a:txBody>
                    <a:bodyPr/>
                    <a:lstStyle/>
                    <a:p>
                      <a:r>
                        <a:rPr lang="de-DE" sz="1200" dirty="0"/>
                        <a:t>0,8-1,0</a:t>
                      </a:r>
                    </a:p>
                  </a:txBody>
                  <a:tcPr/>
                </a:tc>
                <a:tc>
                  <a:txBody>
                    <a:bodyPr/>
                    <a:lstStyle/>
                    <a:p>
                      <a:r>
                        <a:rPr lang="de-DE" sz="1200" dirty="0"/>
                        <a:t>50-150ng</a:t>
                      </a:r>
                    </a:p>
                  </a:txBody>
                  <a:tcPr/>
                </a:tc>
                <a:extLst>
                  <a:ext uri="{0D108BD9-81ED-4DB2-BD59-A6C34878D82A}">
                    <a16:rowId xmlns:a16="http://schemas.microsoft.com/office/drawing/2014/main" val="1504593299"/>
                  </a:ext>
                </a:extLst>
              </a:tr>
              <a:tr h="370840">
                <a:tc>
                  <a:txBody>
                    <a:bodyPr/>
                    <a:lstStyle/>
                    <a:p>
                      <a:r>
                        <a:rPr lang="de-DE" sz="1200" dirty="0"/>
                        <a:t>DNS-Markerbanden</a:t>
                      </a:r>
                    </a:p>
                  </a:txBody>
                  <a:tcPr/>
                </a:tc>
                <a:tc>
                  <a:txBody>
                    <a:bodyPr/>
                    <a:lstStyle/>
                    <a:p>
                      <a:r>
                        <a:rPr lang="de-DE" sz="1200" dirty="0"/>
                        <a:t>beliebig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50-100ng</a:t>
                      </a:r>
                    </a:p>
                    <a:p>
                      <a:endParaRPr lang="de-DE" sz="1200" dirty="0"/>
                    </a:p>
                  </a:txBody>
                  <a:tcPr/>
                </a:tc>
                <a:extLst>
                  <a:ext uri="{0D108BD9-81ED-4DB2-BD59-A6C34878D82A}">
                    <a16:rowId xmlns:a16="http://schemas.microsoft.com/office/drawing/2014/main" val="782876995"/>
                  </a:ext>
                </a:extLst>
              </a:tr>
            </a:tbl>
          </a:graphicData>
        </a:graphic>
      </p:graphicFrame>
      <p:sp>
        <p:nvSpPr>
          <p:cNvPr id="9" name="Textfeld 8">
            <a:extLst>
              <a:ext uri="{FF2B5EF4-FFF2-40B4-BE49-F238E27FC236}">
                <a16:creationId xmlns:a16="http://schemas.microsoft.com/office/drawing/2014/main" id="{1110D618-0F55-4796-A4E0-2A9F5643E7EE}"/>
              </a:ext>
            </a:extLst>
          </p:cNvPr>
          <p:cNvSpPr txBox="1"/>
          <p:nvPr/>
        </p:nvSpPr>
        <p:spPr>
          <a:xfrm>
            <a:off x="323528" y="6426960"/>
            <a:ext cx="6984776" cy="253916"/>
          </a:xfrm>
          <a:prstGeom prst="rect">
            <a:avLst/>
          </a:prstGeom>
          <a:noFill/>
        </p:spPr>
        <p:txBody>
          <a:bodyPr wrap="square">
            <a:spAutoFit/>
          </a:bodyPr>
          <a:lstStyle/>
          <a:p>
            <a:r>
              <a:rPr lang="de-DE" sz="1050" b="1" dirty="0"/>
              <a:t>Referenz: (Common Creative License-Non- Commercial) Entdecker &amp; Erfinder Christopher Schlemm</a:t>
            </a:r>
            <a:endParaRPr lang="de-DE" sz="1050" dirty="0"/>
          </a:p>
        </p:txBody>
      </p:sp>
    </p:spTree>
    <p:extLst>
      <p:ext uri="{BB962C8B-B14F-4D97-AF65-F5344CB8AC3E}">
        <p14:creationId xmlns:p14="http://schemas.microsoft.com/office/powerpoint/2010/main" val="95889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20B014-0DD9-4539-BFBE-E284E89F1744}"/>
              </a:ext>
            </a:extLst>
          </p:cNvPr>
          <p:cNvSpPr txBox="1"/>
          <p:nvPr/>
        </p:nvSpPr>
        <p:spPr>
          <a:xfrm>
            <a:off x="305526" y="150482"/>
            <a:ext cx="6157192" cy="5262979"/>
          </a:xfrm>
          <a:prstGeom prst="rect">
            <a:avLst/>
          </a:prstGeom>
          <a:noFill/>
        </p:spPr>
        <p:txBody>
          <a:bodyPr wrap="square">
            <a:spAutoFit/>
          </a:bodyPr>
          <a:lstStyle/>
          <a:p>
            <a:r>
              <a:rPr lang="de-DE" sz="1600" b="1" dirty="0"/>
              <a:t>Der Gelauftrag</a:t>
            </a:r>
          </a:p>
          <a:p>
            <a:r>
              <a:rPr lang="de-DE" sz="1600" dirty="0"/>
              <a:t> x. Dokumentieren Sie, in welche Geltasche welche DNS Probe pipettiert werden.</a:t>
            </a:r>
          </a:p>
          <a:p>
            <a:endParaRPr lang="de-DE" sz="1600" dirty="0"/>
          </a:p>
          <a:p>
            <a:r>
              <a:rPr lang="de-DE" sz="1600" dirty="0"/>
              <a:t> xi. Der Kamm wird vorsichtig aus dem Gel gezogen. Das Gel wird anschließend mit TAE-Puffer überschichtet. </a:t>
            </a:r>
          </a:p>
          <a:p>
            <a:endParaRPr lang="de-DE" sz="1600" dirty="0"/>
          </a:p>
          <a:p>
            <a:r>
              <a:rPr lang="de-DE" sz="1600" dirty="0"/>
              <a:t> xii. Als Probenauftrag wird ein Volumen von 10µl-25µl pipettiert-abhängig von den Größen der Geltaschen und der gewünschten Menge an DNS. Zunächst werden 8-15 µl Marker in die erste Tasche pipettiert (siehe  Abbildung) und die Spitze gewechselt. Anschließend wird bei den Proben A,B, C in gleicher Weise vorgegangen.</a:t>
            </a:r>
          </a:p>
          <a:p>
            <a:endParaRPr lang="de-DE" sz="1600" dirty="0"/>
          </a:p>
          <a:p>
            <a:r>
              <a:rPr lang="de-DE" sz="1600" dirty="0"/>
              <a:t> xiii. Wenn alle Proben und der Marker auf das Gel aufgetragen wurden,  wird die Gleichspannung an die Elektroden angeschlossen. Hierbei ist auf die farbliche Markierung der Anschlüsse und Kabel zu achten.</a:t>
            </a:r>
          </a:p>
          <a:p>
            <a:r>
              <a:rPr lang="de-DE" sz="1600" dirty="0"/>
              <a:t>Als Richtwert für die anzulegende Spannung werden 5V pro Zentimeter Abstand zwischen den Elektroden empfohlen. Bei einem 10cm langen Gel ist eine Spannung von 50V anzulegen.  Die Stromstärke ist variabel und hängt von verschiedenen Faktoren ab. </a:t>
            </a:r>
          </a:p>
          <a:p>
            <a:r>
              <a:rPr lang="de-DE" sz="1600" dirty="0"/>
              <a:t> </a:t>
            </a:r>
          </a:p>
        </p:txBody>
      </p:sp>
      <p:sp>
        <p:nvSpPr>
          <p:cNvPr id="7" name="Textfeld 6">
            <a:extLst>
              <a:ext uri="{FF2B5EF4-FFF2-40B4-BE49-F238E27FC236}">
                <a16:creationId xmlns:a16="http://schemas.microsoft.com/office/drawing/2014/main" id="{BFC8D179-50C2-4159-A9B6-6F7C615E9F1D}"/>
              </a:ext>
            </a:extLst>
          </p:cNvPr>
          <p:cNvSpPr txBox="1"/>
          <p:nvPr/>
        </p:nvSpPr>
        <p:spPr>
          <a:xfrm>
            <a:off x="305526" y="6580560"/>
            <a:ext cx="6984776" cy="253916"/>
          </a:xfrm>
          <a:prstGeom prst="rect">
            <a:avLst/>
          </a:prstGeom>
          <a:noFill/>
        </p:spPr>
        <p:txBody>
          <a:bodyPr wrap="square">
            <a:spAutoFit/>
          </a:bodyPr>
          <a:lstStyle/>
          <a:p>
            <a:r>
              <a:rPr lang="de-DE" sz="1050" b="1" dirty="0"/>
              <a:t>Referenz: (Common Creative License-Non-Commercial) Entdecker &amp; Erfinder Christopher Schlemm</a:t>
            </a:r>
            <a:endParaRPr lang="de-DE" sz="1050" dirty="0"/>
          </a:p>
        </p:txBody>
      </p:sp>
      <p:pic>
        <p:nvPicPr>
          <p:cNvPr id="8" name="Grafik 7">
            <a:extLst>
              <a:ext uri="{FF2B5EF4-FFF2-40B4-BE49-F238E27FC236}">
                <a16:creationId xmlns:a16="http://schemas.microsoft.com/office/drawing/2014/main" id="{1E9B36D8-3B6C-4536-8842-D9895D3A1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980728"/>
            <a:ext cx="2515113" cy="3356992"/>
          </a:xfrm>
          <a:prstGeom prst="rect">
            <a:avLst/>
          </a:prstGeom>
        </p:spPr>
      </p:pic>
    </p:spTree>
    <p:extLst>
      <p:ext uri="{BB962C8B-B14F-4D97-AF65-F5344CB8AC3E}">
        <p14:creationId xmlns:p14="http://schemas.microsoft.com/office/powerpoint/2010/main" val="120291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D3CE3ED0-8634-43C4-863B-F06AAF5403E6}"/>
              </a:ext>
            </a:extLst>
          </p:cNvPr>
          <p:cNvSpPr txBox="1"/>
          <p:nvPr/>
        </p:nvSpPr>
        <p:spPr>
          <a:xfrm>
            <a:off x="683568" y="548680"/>
            <a:ext cx="5040560" cy="3785652"/>
          </a:xfrm>
          <a:prstGeom prst="rect">
            <a:avLst/>
          </a:prstGeom>
          <a:noFill/>
        </p:spPr>
        <p:txBody>
          <a:bodyPr wrap="square">
            <a:spAutoFit/>
          </a:bodyPr>
          <a:lstStyle/>
          <a:p>
            <a:r>
              <a:rPr lang="de-DE" sz="1600" b="1" dirty="0"/>
              <a:t> Elektrophorese durchführen</a:t>
            </a:r>
          </a:p>
          <a:p>
            <a:r>
              <a:rPr lang="de-DE" sz="1600" dirty="0"/>
              <a:t> xiv. Wenn die Elektroden an die Spannungsquelle angeschlossen werden und das Netzgerät eingeschaltet wird, ist die Bildung von Gasbläschen an den Elektroden zu beobachten. Die Moleküle wandern von der Kathode zur Anode.</a:t>
            </a:r>
          </a:p>
          <a:p>
            <a:endParaRPr lang="de-DE" sz="1600" dirty="0"/>
          </a:p>
          <a:p>
            <a:r>
              <a:rPr lang="de-DE" sz="1600" dirty="0"/>
              <a:t> xv. Wenn die blau gefärbte Laufmittelfront das untere Ende erreicht hat, wird die Stromzufuhr abgeschaltet und unter blauem Licht in einer Beleuchtungskammer(Transilluminator) betrachtet, wo mit blauem oder ultraviolettem Licht(kurzwellig) durch Fluoreszenz des interkalierenden Farbstoffes im Gel doppelsträngige Nukleinsäuren sichtbar gemacht werden können.</a:t>
            </a:r>
          </a:p>
        </p:txBody>
      </p:sp>
      <p:sp>
        <p:nvSpPr>
          <p:cNvPr id="6" name="Textfeld 5">
            <a:extLst>
              <a:ext uri="{FF2B5EF4-FFF2-40B4-BE49-F238E27FC236}">
                <a16:creationId xmlns:a16="http://schemas.microsoft.com/office/drawing/2014/main" id="{13F1EC6E-EE09-4005-9ABE-6BDDC59E7473}"/>
              </a:ext>
            </a:extLst>
          </p:cNvPr>
          <p:cNvSpPr txBox="1"/>
          <p:nvPr/>
        </p:nvSpPr>
        <p:spPr>
          <a:xfrm>
            <a:off x="305526" y="6417352"/>
            <a:ext cx="6984776" cy="253916"/>
          </a:xfrm>
          <a:prstGeom prst="rect">
            <a:avLst/>
          </a:prstGeom>
          <a:noFill/>
        </p:spPr>
        <p:txBody>
          <a:bodyPr wrap="square">
            <a:spAutoFit/>
          </a:bodyPr>
          <a:lstStyle/>
          <a:p>
            <a:r>
              <a:rPr lang="de-DE" sz="1050" b="1" dirty="0"/>
              <a:t>Referenz: (Common Creative License-Non-Commercial) Entdecker &amp; Erfinder Christopher Schlemm</a:t>
            </a:r>
            <a:endParaRPr lang="de-DE" sz="1050" dirty="0"/>
          </a:p>
        </p:txBody>
      </p:sp>
      <p:pic>
        <p:nvPicPr>
          <p:cNvPr id="8" name="Grafik 7">
            <a:extLst>
              <a:ext uri="{FF2B5EF4-FFF2-40B4-BE49-F238E27FC236}">
                <a16:creationId xmlns:a16="http://schemas.microsoft.com/office/drawing/2014/main" id="{44007B08-3652-4D3D-868A-8FFB0D540B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80366" y="1048172"/>
            <a:ext cx="3419872" cy="2564904"/>
          </a:xfrm>
          <a:prstGeom prst="rect">
            <a:avLst/>
          </a:prstGeom>
        </p:spPr>
      </p:pic>
    </p:spTree>
    <p:extLst>
      <p:ext uri="{BB962C8B-B14F-4D97-AF65-F5344CB8AC3E}">
        <p14:creationId xmlns:p14="http://schemas.microsoft.com/office/powerpoint/2010/main" val="4181125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E0F28-0C37-4C9B-85C4-A4B09106CFC4}"/>
              </a:ext>
            </a:extLst>
          </p:cNvPr>
          <p:cNvSpPr>
            <a:spLocks noGrp="1"/>
          </p:cNvSpPr>
          <p:nvPr>
            <p:ph type="title"/>
          </p:nvPr>
        </p:nvSpPr>
        <p:spPr/>
        <p:txBody>
          <a:bodyPr>
            <a:normAutofit/>
          </a:bodyPr>
          <a:lstStyle/>
          <a:p>
            <a:r>
              <a:rPr lang="de-DE" sz="2400" dirty="0"/>
              <a:t>Anfärben von DNS-Banden mit Methylenblau</a:t>
            </a:r>
          </a:p>
        </p:txBody>
      </p:sp>
      <p:sp>
        <p:nvSpPr>
          <p:cNvPr id="3" name="Inhaltsplatzhalter 2">
            <a:extLst>
              <a:ext uri="{FF2B5EF4-FFF2-40B4-BE49-F238E27FC236}">
                <a16:creationId xmlns:a16="http://schemas.microsoft.com/office/drawing/2014/main" id="{51409559-0EB9-49AD-A7F3-27E66CB9A192}"/>
              </a:ext>
            </a:extLst>
          </p:cNvPr>
          <p:cNvSpPr>
            <a:spLocks noGrp="1"/>
          </p:cNvSpPr>
          <p:nvPr>
            <p:ph idx="1"/>
          </p:nvPr>
        </p:nvSpPr>
        <p:spPr/>
        <p:txBody>
          <a:bodyPr>
            <a:normAutofit fontScale="92500" lnSpcReduction="10000"/>
          </a:bodyPr>
          <a:lstStyle/>
          <a:p>
            <a:pPr marL="0" indent="0">
              <a:buNone/>
            </a:pPr>
            <a:r>
              <a:rPr lang="de-DE" sz="1600" dirty="0"/>
              <a:t>Im Gegensatz zu potenziell mutagenen und kostspieligen Fluoreszenzfarbstoffen bietet Methylenblau eine deutlich sichere und ungiftige Alternative. Jedoch ist Methylenblau weniger sensitiv, weshalb deutlich größere Mengen an DNS benötigt werden. Es sollten mindestens 20 bis 50ng DNS im Gel vorgelegt werden.   </a:t>
            </a:r>
          </a:p>
          <a:p>
            <a:pPr marL="0" indent="0">
              <a:buNone/>
            </a:pPr>
            <a:r>
              <a:rPr lang="de-DE" sz="1600" b="1" dirty="0"/>
              <a:t>Durchführung zur Färbung mit Methylenblau: </a:t>
            </a:r>
          </a:p>
          <a:p>
            <a:pPr marL="0" indent="0">
              <a:buNone/>
            </a:pPr>
            <a:r>
              <a:rPr lang="de-DE" sz="1600" dirty="0"/>
              <a:t>Es wird das Gel erst nach der Elektrophorese gefärbt. Zu dem Gel wird vor dem Gießen </a:t>
            </a:r>
            <a:r>
              <a:rPr lang="de-DE" sz="1600" b="1" u="sng" dirty="0"/>
              <a:t>kein</a:t>
            </a:r>
            <a:r>
              <a:rPr lang="de-DE" sz="1600" dirty="0"/>
              <a:t> Farbstoff hinzugefügt!</a:t>
            </a:r>
          </a:p>
          <a:p>
            <a:pPr>
              <a:buAutoNum type="arabicPeriod"/>
            </a:pPr>
            <a:r>
              <a:rPr lang="de-DE" sz="1600" dirty="0"/>
              <a:t>Als Färbelösung wird eine 0,025%ige Methylenblau-Lösung  verwendet. Zum Ansetzen von 1l Färbelösung werden 25g Methylenblau gelöst. Die Lösung kann immer wieder verwendet werden. </a:t>
            </a:r>
          </a:p>
          <a:p>
            <a:pPr>
              <a:buAutoNum type="arabicPeriod"/>
            </a:pPr>
            <a:r>
              <a:rPr lang="de-DE" sz="1600" dirty="0"/>
              <a:t>Das fertig gelaufene Gel, was an der blauen unteren Lauffront von Bromphenolblau zu erkennen ist,  wird für 25 Minuten in der Lösung gefärbt. Der kationische Farbstoff Methylenblau bindet an die negativ geladenen Phosphatgruppen der DNS-Moleküle. </a:t>
            </a:r>
          </a:p>
          <a:p>
            <a:pPr>
              <a:buAutoNum type="arabicPeriod"/>
            </a:pPr>
            <a:r>
              <a:rPr lang="de-DE" sz="1600" dirty="0"/>
              <a:t>Zum Entfärben wird das Gel für mindestens 30 Minuten in destilliertem Wasser gewaschen.</a:t>
            </a:r>
          </a:p>
          <a:p>
            <a:pPr>
              <a:buAutoNum type="arabicPeriod"/>
            </a:pPr>
            <a:r>
              <a:rPr lang="de-DE" sz="1600" dirty="0"/>
              <a:t>Die Banden können schließlich wie gewöhnliche Fluoreszenzfarbstoffe unter UV-Licht sichtbar gemacht werden. </a:t>
            </a:r>
          </a:p>
          <a:p>
            <a:pPr marL="0" indent="0">
              <a:buNone/>
            </a:pPr>
            <a:endParaRPr lang="de-DE" sz="1600" dirty="0"/>
          </a:p>
          <a:p>
            <a:pPr marL="0" indent="0">
              <a:buNone/>
            </a:pPr>
            <a:r>
              <a:rPr lang="de-DE" sz="1600" dirty="0"/>
              <a:t>Bei schwachen Banden kann die Färbezeit verlängert werden oder die Farbstoffkonzentration leicht erhöht werden.  </a:t>
            </a:r>
          </a:p>
        </p:txBody>
      </p:sp>
    </p:spTree>
    <p:extLst>
      <p:ext uri="{BB962C8B-B14F-4D97-AF65-F5344CB8AC3E}">
        <p14:creationId xmlns:p14="http://schemas.microsoft.com/office/powerpoint/2010/main" val="170400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C0FC4-737C-4C0F-96D1-619F3219D6D3}"/>
              </a:ext>
            </a:extLst>
          </p:cNvPr>
          <p:cNvSpPr>
            <a:spLocks noGrp="1"/>
          </p:cNvSpPr>
          <p:nvPr>
            <p:ph type="title"/>
          </p:nvPr>
        </p:nvSpPr>
        <p:spPr>
          <a:xfrm>
            <a:off x="323528" y="0"/>
            <a:ext cx="8229600" cy="1143000"/>
          </a:xfrm>
        </p:spPr>
        <p:txBody>
          <a:bodyPr>
            <a:normAutofit/>
          </a:bodyPr>
          <a:lstStyle/>
          <a:p>
            <a:r>
              <a:rPr lang="de-DE" sz="2400" dirty="0" err="1"/>
              <a:t>Scaffolding</a:t>
            </a:r>
            <a:r>
              <a:rPr lang="de-DE" sz="2400" dirty="0"/>
              <a:t>: Ein Gerüst für ein Laborprotokoll</a:t>
            </a:r>
          </a:p>
        </p:txBody>
      </p:sp>
      <p:sp>
        <p:nvSpPr>
          <p:cNvPr id="3" name="Inhaltsplatzhalter 2">
            <a:extLst>
              <a:ext uri="{FF2B5EF4-FFF2-40B4-BE49-F238E27FC236}">
                <a16:creationId xmlns:a16="http://schemas.microsoft.com/office/drawing/2014/main" id="{A6363A26-2D17-46E3-8AD1-8EA1D15CBB7A}"/>
              </a:ext>
            </a:extLst>
          </p:cNvPr>
          <p:cNvSpPr>
            <a:spLocks noGrp="1"/>
          </p:cNvSpPr>
          <p:nvPr>
            <p:ph idx="1"/>
          </p:nvPr>
        </p:nvSpPr>
        <p:spPr>
          <a:xfrm>
            <a:off x="468043" y="2232772"/>
            <a:ext cx="8229600" cy="4133056"/>
          </a:xfrm>
        </p:spPr>
        <p:txBody>
          <a:bodyPr>
            <a:normAutofit fontScale="40000" lnSpcReduction="20000"/>
          </a:bodyPr>
          <a:lstStyle/>
          <a:p>
            <a:pPr marL="0" indent="0">
              <a:lnSpc>
                <a:spcPct val="107000"/>
              </a:lnSpc>
              <a:spcAft>
                <a:spcPts val="800"/>
              </a:spcAft>
              <a:buNone/>
            </a:pPr>
            <a:r>
              <a:rPr lang="de-DE" sz="2900" b="1" dirty="0">
                <a:effectLst/>
                <a:ea typeface="Calibri" panose="020F0502020204030204" pitchFamily="34" charset="0"/>
                <a:cs typeface="Times New Roman" panose="02020603050405020304" pitchFamily="18" charset="0"/>
              </a:rPr>
              <a:t>Protokoll-</a:t>
            </a:r>
            <a:r>
              <a:rPr lang="de-DE" sz="2900" dirty="0">
                <a:effectLst/>
                <a:ea typeface="Calibri" panose="020F0502020204030204" pitchFamily="34" charset="0"/>
                <a:cs typeface="Times New Roman" panose="02020603050405020304" pitchFamily="18" charset="0"/>
              </a:rPr>
              <a:t>Der Wanderung von Desoxyribonukleinsäure-Molekülen in einem elektrischen Feld durch ein Agarose-Gel</a:t>
            </a:r>
          </a:p>
          <a:p>
            <a:pPr marL="0" indent="0">
              <a:lnSpc>
                <a:spcPct val="107000"/>
              </a:lnSpc>
              <a:spcAft>
                <a:spcPts val="800"/>
              </a:spcAft>
              <a:buNone/>
            </a:pPr>
            <a:r>
              <a:rPr lang="de-DE" sz="2900" b="1" dirty="0">
                <a:effectLst/>
                <a:ea typeface="Calibri" panose="020F0502020204030204" pitchFamily="34" charset="0"/>
                <a:cs typeface="Times New Roman" panose="02020603050405020304" pitchFamily="18" charset="0"/>
              </a:rPr>
              <a:t>2. Einleitung: </a:t>
            </a:r>
            <a:r>
              <a:rPr lang="de-DE" sz="2900" dirty="0">
                <a:effectLst/>
                <a:ea typeface="Calibri" panose="020F0502020204030204" pitchFamily="34" charset="0"/>
                <a:cs typeface="Times New Roman" panose="02020603050405020304" pitchFamily="18" charset="0"/>
              </a:rPr>
              <a:t>Das folgende Experiment soll die Frage beantworten, ob Desoxyribonukleinsäuren (DNS) durch ein elektrisches Feld wandern und in welche Richtung.  </a:t>
            </a:r>
          </a:p>
          <a:p>
            <a:pPr marL="0" indent="0">
              <a:lnSpc>
                <a:spcPct val="107000"/>
              </a:lnSpc>
              <a:spcAft>
                <a:spcPts val="800"/>
              </a:spcAft>
              <a:buNone/>
            </a:pPr>
            <a:r>
              <a:rPr lang="de-DE" sz="2900" dirty="0">
                <a:effectLst/>
                <a:ea typeface="Calibri" panose="020F0502020204030204" pitchFamily="34" charset="0"/>
                <a:cs typeface="Times New Roman" panose="02020603050405020304" pitchFamily="18" charset="0"/>
              </a:rPr>
              <a:t>Die DNS besteht aus den Nukleinbasen Adenin, Cytosin, Guanin und </a:t>
            </a:r>
            <a:r>
              <a:rPr lang="de-DE" sz="2900" dirty="0" err="1">
                <a:effectLst/>
                <a:ea typeface="Calibri" panose="020F0502020204030204" pitchFamily="34" charset="0"/>
                <a:cs typeface="Times New Roman" panose="02020603050405020304" pitchFamily="18" charset="0"/>
              </a:rPr>
              <a:t>Thymin</a:t>
            </a:r>
            <a:r>
              <a:rPr lang="de-DE" sz="2900" dirty="0">
                <a:effectLst/>
                <a:ea typeface="Calibri" panose="020F0502020204030204" pitchFamily="34" charset="0"/>
                <a:cs typeface="Times New Roman" panose="02020603050405020304" pitchFamily="18" charset="0"/>
              </a:rPr>
              <a:t>. Jede dieser Basen ist wiederum an einem </a:t>
            </a:r>
            <a:r>
              <a:rPr lang="de-DE" sz="2900" dirty="0">
                <a:ea typeface="Calibri" panose="020F0502020204030204" pitchFamily="34" charset="0"/>
                <a:cs typeface="Times New Roman" panose="02020603050405020304" pitchFamily="18" charset="0"/>
              </a:rPr>
              <a:t>Monosaccharid gebunden</a:t>
            </a:r>
            <a:r>
              <a:rPr lang="de-DE" sz="2900" dirty="0">
                <a:effectLst/>
                <a:ea typeface="Calibri" panose="020F0502020204030204" pitchFamily="34" charset="0"/>
                <a:cs typeface="Times New Roman" panose="02020603050405020304" pitchFamily="18" charset="0"/>
              </a:rPr>
              <a:t>, welche zum nächsten Monosaccharid über eine Phosphatgruppe verbunden ist. Die Phosphatgruppe ist negativ geladen, wobei diese Gruppe reversibel auch ein Wasserstoffion ( H</a:t>
            </a:r>
            <a:r>
              <a:rPr lang="de-DE" sz="2900" baseline="30000" dirty="0">
                <a:effectLst/>
                <a:ea typeface="Calibri" panose="020F0502020204030204" pitchFamily="34" charset="0"/>
                <a:cs typeface="Times New Roman" panose="02020603050405020304" pitchFamily="18" charset="0"/>
              </a:rPr>
              <a:t>+</a:t>
            </a:r>
            <a:r>
              <a:rPr lang="de-DE" sz="2900" dirty="0">
                <a:effectLst/>
                <a:ea typeface="Calibri" panose="020F0502020204030204" pitchFamily="34" charset="0"/>
                <a:cs typeface="Times New Roman" panose="02020603050405020304" pitchFamily="18" charset="0"/>
              </a:rPr>
              <a:t>) aufnehmen kann, sodass es in der ungeladenen Form vorliegt. </a:t>
            </a:r>
          </a:p>
          <a:p>
            <a:pPr marL="0" indent="0">
              <a:lnSpc>
                <a:spcPct val="107000"/>
              </a:lnSpc>
              <a:spcAft>
                <a:spcPts val="800"/>
              </a:spcAft>
              <a:buNone/>
            </a:pPr>
            <a:r>
              <a:rPr lang="de-DE" sz="2900" b="1" dirty="0">
                <a:effectLst/>
                <a:ea typeface="Calibri" panose="020F0502020204030204" pitchFamily="34" charset="0"/>
                <a:cs typeface="Times New Roman" panose="02020603050405020304" pitchFamily="18" charset="0"/>
              </a:rPr>
              <a:t>Hypothese: </a:t>
            </a:r>
          </a:p>
          <a:p>
            <a:pPr marL="0" indent="0">
              <a:lnSpc>
                <a:spcPct val="107000"/>
              </a:lnSpc>
              <a:spcAft>
                <a:spcPts val="800"/>
              </a:spcAft>
              <a:buNone/>
            </a:pPr>
            <a:r>
              <a:rPr lang="de-DE" sz="2900" dirty="0">
                <a:effectLst/>
                <a:ea typeface="Calibri" panose="020F0502020204030204" pitchFamily="34" charset="0"/>
                <a:cs typeface="Times New Roman" panose="02020603050405020304" pitchFamily="18" charset="0"/>
              </a:rPr>
              <a:t>Zu Frage A) Wenn DNS-Moleküle negativ geladen sind, dann wandern die DNS- Moleküle in einem elektrischen Feld zur positiven Elektrode. Wenn die DNS-Moleküle positiv geladen sind, dann wandern sie zur negativen Elektrode. </a:t>
            </a:r>
            <a:r>
              <a:rPr lang="de-DE" sz="2900" dirty="0">
                <a:ea typeface="Calibri" panose="020F0502020204030204" pitchFamily="34" charset="0"/>
                <a:cs typeface="Times New Roman" panose="02020603050405020304" pitchFamily="18" charset="0"/>
              </a:rPr>
              <a:t>DNS enthält Phosphatgruppen, deren korrespondierende</a:t>
            </a:r>
            <a:r>
              <a:rPr lang="de-DE" sz="2900" dirty="0">
                <a:effectLst/>
                <a:ea typeface="Calibri" panose="020F0502020204030204" pitchFamily="34" charset="0"/>
                <a:cs typeface="Times New Roman" panose="02020603050405020304" pitchFamily="18" charset="0"/>
              </a:rPr>
              <a:t> Phosphorsäure  die pKs1 = 2,16, pKs2=7,21, pKs3=12,32 aufweist. Bei einem pH&lt;pKs-Wert überwiegt die Deprotonierung. Bei </a:t>
            </a:r>
            <a:r>
              <a:rPr lang="de-DE" sz="2900" dirty="0">
                <a:ea typeface="Calibri" panose="020F0502020204030204" pitchFamily="34" charset="0"/>
                <a:cs typeface="Times New Roman" panose="02020603050405020304" pitchFamily="18" charset="0"/>
              </a:rPr>
              <a:t>pH =pKs2= 7,21 liegen 1:1 Hydrogenphosphat und </a:t>
            </a:r>
            <a:r>
              <a:rPr lang="de-DE" sz="2900" dirty="0" err="1">
                <a:ea typeface="Calibri" panose="020F0502020204030204" pitchFamily="34" charset="0"/>
                <a:cs typeface="Times New Roman" panose="02020603050405020304" pitchFamily="18" charset="0"/>
              </a:rPr>
              <a:t>Dihydrogenphosphat</a:t>
            </a:r>
            <a:r>
              <a:rPr lang="de-DE" sz="2900" dirty="0">
                <a:ea typeface="Calibri" panose="020F0502020204030204" pitchFamily="34" charset="0"/>
                <a:cs typeface="Times New Roman" panose="02020603050405020304" pitchFamily="18" charset="0"/>
              </a:rPr>
              <a:t> vor, welche negativ geladen sind, daher wandern die DNS-Moleküle zur positiven Elektrode.  </a:t>
            </a:r>
            <a:endParaRPr lang="de-DE" sz="29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de-DE" sz="2900" dirty="0">
                <a:effectLst/>
                <a:ea typeface="Calibri" panose="020F0502020204030204" pitchFamily="34" charset="0"/>
                <a:cs typeface="Times New Roman" panose="02020603050405020304" pitchFamily="18" charset="0"/>
              </a:rPr>
              <a:t>Zu Frage B) Je länger ein DNS-Molekül ist, desto langsamer wird der Strang durch ein Gel wandern, welches aufgrund der feinmaschigen Poren wie ein Filter wirkt. Es ist zu erwarten, dass unterschiedlich lange DNS-Doppelstränge auch unterschiedlich weit in einem feinmaschigen Gel wandern. Je kürzer, umso weiter wird der DNS-Doppelstrang wandern.</a:t>
            </a:r>
            <a:endParaRPr lang="de-DE" sz="2900" dirty="0"/>
          </a:p>
        </p:txBody>
      </p:sp>
      <p:sp>
        <p:nvSpPr>
          <p:cNvPr id="4" name="Textfeld 3">
            <a:extLst>
              <a:ext uri="{FF2B5EF4-FFF2-40B4-BE49-F238E27FC236}">
                <a16:creationId xmlns:a16="http://schemas.microsoft.com/office/drawing/2014/main" id="{55CE4B86-70B7-4DF7-A303-777A93E77D2B}"/>
              </a:ext>
            </a:extLst>
          </p:cNvPr>
          <p:cNvSpPr txBox="1"/>
          <p:nvPr/>
        </p:nvSpPr>
        <p:spPr>
          <a:xfrm>
            <a:off x="468043" y="6456404"/>
            <a:ext cx="6984776" cy="253916"/>
          </a:xfrm>
          <a:prstGeom prst="rect">
            <a:avLst/>
          </a:prstGeom>
          <a:noFill/>
        </p:spPr>
        <p:txBody>
          <a:bodyPr wrap="square">
            <a:spAutoFit/>
          </a:bodyPr>
          <a:lstStyle/>
          <a:p>
            <a:r>
              <a:rPr lang="de-DE" sz="1050" b="1" dirty="0"/>
              <a:t>Referenz: (Common Creative License-Non-Commercial) Entdecker &amp; Erfinder Christopher Schlemm</a:t>
            </a:r>
            <a:endParaRPr lang="de-DE" sz="1050" dirty="0"/>
          </a:p>
        </p:txBody>
      </p:sp>
      <p:sp>
        <p:nvSpPr>
          <p:cNvPr id="5" name="Denkblase: wolkenförmig 4">
            <a:extLst>
              <a:ext uri="{FF2B5EF4-FFF2-40B4-BE49-F238E27FC236}">
                <a16:creationId xmlns:a16="http://schemas.microsoft.com/office/drawing/2014/main" id="{0692D373-F06A-4315-93B4-08ED02CB32F8}"/>
              </a:ext>
            </a:extLst>
          </p:cNvPr>
          <p:cNvSpPr/>
          <p:nvPr/>
        </p:nvSpPr>
        <p:spPr>
          <a:xfrm>
            <a:off x="2843808" y="1052736"/>
            <a:ext cx="2952328" cy="922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ea typeface="Calibri" panose="020F0502020204030204" pitchFamily="34" charset="0"/>
              <a:cs typeface="Times New Roman" panose="02020603050405020304" pitchFamily="18" charset="0"/>
            </a:endParaRPr>
          </a:p>
          <a:p>
            <a:pPr algn="ctr"/>
            <a:r>
              <a:rPr lang="de-DE" sz="1600" b="1" dirty="0">
                <a:ea typeface="Calibri" panose="020F0502020204030204" pitchFamily="34" charset="0"/>
                <a:cs typeface="Times New Roman" panose="02020603050405020304" pitchFamily="18" charset="0"/>
              </a:rPr>
              <a:t> A) </a:t>
            </a:r>
            <a:r>
              <a:rPr lang="de-DE" sz="1100" b="1" u="sng" dirty="0">
                <a:ea typeface="Calibri" panose="020F0502020204030204" pitchFamily="34" charset="0"/>
                <a:cs typeface="Times New Roman" panose="02020603050405020304" pitchFamily="18" charset="0"/>
              </a:rPr>
              <a:t>Entdecker-Frage: </a:t>
            </a:r>
            <a:r>
              <a:rPr lang="de-DE" sz="1100" b="1" dirty="0">
                <a:ea typeface="Calibri" panose="020F0502020204030204" pitchFamily="34" charset="0"/>
                <a:cs typeface="Times New Roman" panose="02020603050405020304" pitchFamily="18" charset="0"/>
              </a:rPr>
              <a:t>Was passiert, wenn DNS-Moleküle in einem elektrischen Feld platziert werden?</a:t>
            </a:r>
          </a:p>
          <a:p>
            <a:pPr algn="ctr"/>
            <a:endParaRPr lang="de-DE" dirty="0"/>
          </a:p>
        </p:txBody>
      </p:sp>
      <p:sp>
        <p:nvSpPr>
          <p:cNvPr id="6" name="Denkblase: wolkenförmig 5">
            <a:extLst>
              <a:ext uri="{FF2B5EF4-FFF2-40B4-BE49-F238E27FC236}">
                <a16:creationId xmlns:a16="http://schemas.microsoft.com/office/drawing/2014/main" id="{B56CEA02-B956-4A8B-894C-C7C45571BE21}"/>
              </a:ext>
            </a:extLst>
          </p:cNvPr>
          <p:cNvSpPr/>
          <p:nvPr/>
        </p:nvSpPr>
        <p:spPr>
          <a:xfrm>
            <a:off x="445365" y="1052736"/>
            <a:ext cx="2232248" cy="8640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nSpc>
                <a:spcPct val="107000"/>
              </a:lnSpc>
              <a:spcAft>
                <a:spcPts val="800"/>
              </a:spcAft>
              <a:buNone/>
            </a:pPr>
            <a:r>
              <a:rPr lang="de-DE" sz="1600" b="1" dirty="0">
                <a:ea typeface="Calibri" panose="020F0502020204030204" pitchFamily="34" charset="0"/>
                <a:cs typeface="Times New Roman" panose="02020603050405020304" pitchFamily="18" charset="0"/>
              </a:rPr>
              <a:t> </a:t>
            </a:r>
          </a:p>
          <a:p>
            <a:pPr marL="0" indent="0">
              <a:lnSpc>
                <a:spcPct val="107000"/>
              </a:lnSpc>
              <a:spcAft>
                <a:spcPts val="800"/>
              </a:spcAft>
              <a:buNone/>
            </a:pPr>
            <a:r>
              <a:rPr lang="de-DE" sz="1400" b="1" u="sng" dirty="0">
                <a:ea typeface="Calibri" panose="020F0502020204030204" pitchFamily="34" charset="0"/>
                <a:cs typeface="Times New Roman" panose="02020603050405020304" pitchFamily="18" charset="0"/>
              </a:rPr>
              <a:t>B) </a:t>
            </a:r>
            <a:r>
              <a:rPr lang="de-DE" sz="1100" b="1" u="sng" dirty="0">
                <a:ea typeface="Calibri" panose="020F0502020204030204" pitchFamily="34" charset="0"/>
                <a:cs typeface="Times New Roman" panose="02020603050405020304" pitchFamily="18" charset="0"/>
              </a:rPr>
              <a:t>Entdecker-Frage:</a:t>
            </a:r>
            <a:r>
              <a:rPr lang="de-DE" sz="1100" b="1" dirty="0">
                <a:ea typeface="Calibri" panose="020F0502020204030204" pitchFamily="34" charset="0"/>
                <a:cs typeface="Times New Roman" panose="02020603050405020304" pitchFamily="18" charset="0"/>
              </a:rPr>
              <a:t> Wie kann man große Moleküle trennen?</a:t>
            </a:r>
            <a:endParaRPr lang="de-DE" sz="1100" b="1" dirty="0">
              <a:effectLst/>
              <a:ea typeface="Calibri" panose="020F0502020204030204" pitchFamily="34" charset="0"/>
              <a:cs typeface="Times New Roman" panose="02020603050405020304" pitchFamily="18" charset="0"/>
            </a:endParaRPr>
          </a:p>
          <a:p>
            <a:pPr algn="ctr"/>
            <a:endParaRPr lang="de-DE" dirty="0"/>
          </a:p>
        </p:txBody>
      </p:sp>
      <p:sp>
        <p:nvSpPr>
          <p:cNvPr id="7" name="Denkblase: wolkenförmig 6">
            <a:extLst>
              <a:ext uri="{FF2B5EF4-FFF2-40B4-BE49-F238E27FC236}">
                <a16:creationId xmlns:a16="http://schemas.microsoft.com/office/drawing/2014/main" id="{36AEE941-756C-486B-8ED2-380BA44C9F14}"/>
              </a:ext>
            </a:extLst>
          </p:cNvPr>
          <p:cNvSpPr/>
          <p:nvPr/>
        </p:nvSpPr>
        <p:spPr>
          <a:xfrm>
            <a:off x="5976655" y="974736"/>
            <a:ext cx="2952328" cy="922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1" dirty="0">
              <a:ea typeface="Calibri" panose="020F0502020204030204" pitchFamily="34" charset="0"/>
              <a:cs typeface="Times New Roman" panose="02020603050405020304" pitchFamily="18" charset="0"/>
            </a:endParaRPr>
          </a:p>
          <a:p>
            <a:pPr algn="ctr"/>
            <a:r>
              <a:rPr lang="de-DE" sz="1600" b="1" dirty="0">
                <a:ea typeface="Calibri" panose="020F0502020204030204" pitchFamily="34" charset="0"/>
                <a:cs typeface="Times New Roman" panose="02020603050405020304" pitchFamily="18" charset="0"/>
              </a:rPr>
              <a:t> C) </a:t>
            </a:r>
            <a:r>
              <a:rPr lang="de-DE" sz="1100" b="1" u="sng" dirty="0">
                <a:ea typeface="Calibri" panose="020F0502020204030204" pitchFamily="34" charset="0"/>
                <a:cs typeface="Times New Roman" panose="02020603050405020304" pitchFamily="18" charset="0"/>
              </a:rPr>
              <a:t>Entdecker-Frage: </a:t>
            </a:r>
            <a:r>
              <a:rPr lang="de-DE" sz="1100" b="1" dirty="0">
                <a:ea typeface="Calibri" panose="020F0502020204030204" pitchFamily="34" charset="0"/>
                <a:cs typeface="Times New Roman" panose="02020603050405020304" pitchFamily="18" charset="0"/>
              </a:rPr>
              <a:t>Wie kann die Basenlänge eines DNS-Strangs bestimmt werden?</a:t>
            </a:r>
          </a:p>
          <a:p>
            <a:pPr algn="ctr"/>
            <a:endParaRPr lang="de-DE" dirty="0"/>
          </a:p>
        </p:txBody>
      </p:sp>
    </p:spTree>
    <p:extLst>
      <p:ext uri="{BB962C8B-B14F-4D97-AF65-F5344CB8AC3E}">
        <p14:creationId xmlns:p14="http://schemas.microsoft.com/office/powerpoint/2010/main" val="22254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43B26-90B7-452A-AF7C-9110230CB024}"/>
              </a:ext>
            </a:extLst>
          </p:cNvPr>
          <p:cNvSpPr>
            <a:spLocks noGrp="1"/>
          </p:cNvSpPr>
          <p:nvPr>
            <p:ph type="title"/>
          </p:nvPr>
        </p:nvSpPr>
        <p:spPr/>
        <p:txBody>
          <a:bodyPr>
            <a:normAutofit/>
          </a:bodyPr>
          <a:lstStyle/>
          <a:p>
            <a:r>
              <a:rPr lang="de-DE" sz="3200" dirty="0"/>
              <a:t>Quellen:</a:t>
            </a:r>
          </a:p>
        </p:txBody>
      </p:sp>
      <p:sp>
        <p:nvSpPr>
          <p:cNvPr id="3" name="Inhaltsplatzhalter 2">
            <a:extLst>
              <a:ext uri="{FF2B5EF4-FFF2-40B4-BE49-F238E27FC236}">
                <a16:creationId xmlns:a16="http://schemas.microsoft.com/office/drawing/2014/main" id="{3A19913F-84AD-4200-A73A-92DE733044A6}"/>
              </a:ext>
            </a:extLst>
          </p:cNvPr>
          <p:cNvSpPr>
            <a:spLocks noGrp="1"/>
          </p:cNvSpPr>
          <p:nvPr>
            <p:ph idx="1"/>
          </p:nvPr>
        </p:nvSpPr>
        <p:spPr/>
        <p:txBody>
          <a:bodyPr/>
          <a:lstStyle/>
          <a:p>
            <a:r>
              <a:rPr lang="de-DE" sz="2000" dirty="0"/>
              <a:t>Texte, Eigene Fotografien und Abbildungen:</a:t>
            </a:r>
            <a:r>
              <a:rPr lang="de-DE" sz="2000" b="1" dirty="0"/>
              <a:t> </a:t>
            </a:r>
            <a:r>
              <a:rPr lang="de-DE" sz="2000" dirty="0"/>
              <a:t>Christopher Schlemm, Entdecker&amp; Erfinder, Common Creative License-Non Commercial (2026)</a:t>
            </a:r>
          </a:p>
          <a:p>
            <a:pPr marL="0" indent="0">
              <a:buNone/>
            </a:pPr>
            <a:endParaRPr lang="de-DE" sz="2000" dirty="0"/>
          </a:p>
        </p:txBody>
      </p:sp>
    </p:spTree>
    <p:extLst>
      <p:ext uri="{BB962C8B-B14F-4D97-AF65-F5344CB8AC3E}">
        <p14:creationId xmlns:p14="http://schemas.microsoft.com/office/powerpoint/2010/main" val="2942325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00984D6-22F2-464F-AC5E-E48CE698D54A}"/>
              </a:ext>
            </a:extLst>
          </p:cNvPr>
          <p:cNvSpPr txBox="1"/>
          <p:nvPr/>
        </p:nvSpPr>
        <p:spPr>
          <a:xfrm>
            <a:off x="395536" y="6604084"/>
            <a:ext cx="6984776" cy="253916"/>
          </a:xfrm>
          <a:prstGeom prst="rect">
            <a:avLst/>
          </a:prstGeom>
          <a:noFill/>
        </p:spPr>
        <p:txBody>
          <a:bodyPr wrap="square">
            <a:spAutoFit/>
          </a:bodyPr>
          <a:lstStyle/>
          <a:p>
            <a:r>
              <a:rPr lang="de-DE" sz="1050" b="1" dirty="0"/>
              <a:t>Quelle: Entdecker &amp; Erfinder, Bild: Christopher Schlemm, (Common Creative Non-Commercial) </a:t>
            </a:r>
            <a:endParaRPr lang="de-DE" sz="1050" dirty="0"/>
          </a:p>
        </p:txBody>
      </p:sp>
      <p:pic>
        <p:nvPicPr>
          <p:cNvPr id="9" name="Grafik 8">
            <a:extLst>
              <a:ext uri="{FF2B5EF4-FFF2-40B4-BE49-F238E27FC236}">
                <a16:creationId xmlns:a16="http://schemas.microsoft.com/office/drawing/2014/main" id="{EF835460-9030-465A-8B3B-43522B04AB99}"/>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8123" r="9567" b="6951"/>
          <a:stretch/>
        </p:blipFill>
        <p:spPr>
          <a:xfrm rot="5400000">
            <a:off x="2587221" y="-493618"/>
            <a:ext cx="5046042" cy="7845235"/>
          </a:xfrm>
          <a:prstGeom prst="rect">
            <a:avLst/>
          </a:prstGeom>
        </p:spPr>
      </p:pic>
      <p:sp>
        <p:nvSpPr>
          <p:cNvPr id="12" name="Textfeld 11">
            <a:extLst>
              <a:ext uri="{FF2B5EF4-FFF2-40B4-BE49-F238E27FC236}">
                <a16:creationId xmlns:a16="http://schemas.microsoft.com/office/drawing/2014/main" id="{117130E3-CE46-4A5D-AC1A-248FE8CEE3D3}"/>
              </a:ext>
            </a:extLst>
          </p:cNvPr>
          <p:cNvSpPr txBox="1"/>
          <p:nvPr/>
        </p:nvSpPr>
        <p:spPr>
          <a:xfrm>
            <a:off x="395536" y="205187"/>
            <a:ext cx="8424936" cy="830997"/>
          </a:xfrm>
          <a:prstGeom prst="rect">
            <a:avLst/>
          </a:prstGeom>
          <a:noFill/>
        </p:spPr>
        <p:txBody>
          <a:bodyPr wrap="square" rtlCol="0">
            <a:spAutoFit/>
          </a:bodyPr>
          <a:lstStyle/>
          <a:p>
            <a:r>
              <a:rPr lang="de-DE" sz="2400" dirty="0"/>
              <a:t>Wo finden wir Desoxyribonukleinsäure (DNS, engl. DNA) in der Zelle?</a:t>
            </a:r>
          </a:p>
        </p:txBody>
      </p:sp>
      <p:sp>
        <p:nvSpPr>
          <p:cNvPr id="2" name="Textfeld 1">
            <a:extLst>
              <a:ext uri="{FF2B5EF4-FFF2-40B4-BE49-F238E27FC236}">
                <a16:creationId xmlns:a16="http://schemas.microsoft.com/office/drawing/2014/main" id="{AA63BA53-C3E2-430C-B4DB-8ACB2CEDEB41}"/>
              </a:ext>
            </a:extLst>
          </p:cNvPr>
          <p:cNvSpPr txBox="1"/>
          <p:nvPr/>
        </p:nvSpPr>
        <p:spPr>
          <a:xfrm>
            <a:off x="396961" y="4677615"/>
            <a:ext cx="4104456" cy="1815882"/>
          </a:xfrm>
          <a:prstGeom prst="rect">
            <a:avLst/>
          </a:prstGeom>
          <a:noFill/>
        </p:spPr>
        <p:txBody>
          <a:bodyPr wrap="square" rtlCol="0">
            <a:spAutoFit/>
          </a:bodyPr>
          <a:lstStyle/>
          <a:p>
            <a:pPr marL="285750" indent="-285750">
              <a:buFont typeface="Arial" panose="020B0604020202020204" pitchFamily="34" charset="0"/>
              <a:buChar char="•"/>
            </a:pPr>
            <a:r>
              <a:rPr lang="de-DE" sz="1400" dirty="0"/>
              <a:t>Die DNS findet sich organisiert in Chromosomen im Zellkern von eukaryotischen Zellen. </a:t>
            </a:r>
          </a:p>
          <a:p>
            <a:pPr marL="285750" indent="-285750">
              <a:buFont typeface="Arial" panose="020B0604020202020204" pitchFamily="34" charset="0"/>
              <a:buChar char="•"/>
            </a:pPr>
            <a:r>
              <a:rPr lang="de-DE" sz="1400" dirty="0"/>
              <a:t>Die DNS liegt in mehreren Ebenen um </a:t>
            </a:r>
            <a:r>
              <a:rPr lang="de-DE" sz="1400" dirty="0" err="1"/>
              <a:t>Nukleosome</a:t>
            </a:r>
            <a:r>
              <a:rPr lang="de-DE" sz="1400" dirty="0"/>
              <a:t> gewunden als dickerer Chromatinfaden im Chromosom vor.  </a:t>
            </a:r>
          </a:p>
          <a:p>
            <a:pPr marL="285750" indent="-285750">
              <a:buFont typeface="Arial" panose="020B0604020202020204" pitchFamily="34" charset="0"/>
              <a:buChar char="•"/>
            </a:pPr>
            <a:r>
              <a:rPr lang="de-DE" sz="1400" dirty="0"/>
              <a:t>Der Doppelstrang der DNS kommt durch Basenpaarungen zwischen </a:t>
            </a:r>
            <a:r>
              <a:rPr lang="de-DE" sz="1400" dirty="0" err="1"/>
              <a:t>Purinbasen</a:t>
            </a:r>
            <a:r>
              <a:rPr lang="de-DE" sz="1400" dirty="0"/>
              <a:t> und </a:t>
            </a:r>
            <a:r>
              <a:rPr lang="de-DE" sz="1400" dirty="0" err="1"/>
              <a:t>Pyrimidinbasen</a:t>
            </a:r>
            <a:r>
              <a:rPr lang="de-DE" sz="1400" dirty="0"/>
              <a:t> zustande.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E6269-4517-4351-8B18-22EEEFBB96A4}"/>
              </a:ext>
            </a:extLst>
          </p:cNvPr>
          <p:cNvSpPr>
            <a:spLocks noGrp="1"/>
          </p:cNvSpPr>
          <p:nvPr>
            <p:ph type="title"/>
          </p:nvPr>
        </p:nvSpPr>
        <p:spPr/>
        <p:txBody>
          <a:bodyPr>
            <a:normAutofit/>
          </a:bodyPr>
          <a:lstStyle/>
          <a:p>
            <a:r>
              <a:rPr lang="de-DE" sz="2400" dirty="0"/>
              <a:t>Nukleinsäuren – Die Träger der Erbinformation</a:t>
            </a:r>
            <a:br>
              <a:rPr lang="de-DE" sz="2400" dirty="0"/>
            </a:br>
            <a:endParaRPr lang="de-DE" sz="2400" dirty="0"/>
          </a:p>
        </p:txBody>
      </p:sp>
      <p:sp>
        <p:nvSpPr>
          <p:cNvPr id="3" name="Inhaltsplatzhalter 2">
            <a:extLst>
              <a:ext uri="{FF2B5EF4-FFF2-40B4-BE49-F238E27FC236}">
                <a16:creationId xmlns:a16="http://schemas.microsoft.com/office/drawing/2014/main" id="{D4932D5A-EC48-4B42-9460-89295720B229}"/>
              </a:ext>
            </a:extLst>
          </p:cNvPr>
          <p:cNvSpPr>
            <a:spLocks noGrp="1"/>
          </p:cNvSpPr>
          <p:nvPr>
            <p:ph idx="1"/>
          </p:nvPr>
        </p:nvSpPr>
        <p:spPr>
          <a:xfrm>
            <a:off x="244827" y="878956"/>
            <a:ext cx="5832648" cy="4525963"/>
          </a:xfrm>
        </p:spPr>
        <p:txBody>
          <a:bodyPr>
            <a:noAutofit/>
          </a:bodyPr>
          <a:lstStyle/>
          <a:p>
            <a:pPr marL="108000" indent="-457200">
              <a:lnSpc>
                <a:spcPct val="120000"/>
              </a:lnSpc>
              <a:spcBef>
                <a:spcPts val="0"/>
              </a:spcBef>
              <a:buNone/>
            </a:pPr>
            <a:r>
              <a:rPr lang="de-DE" sz="1600" b="1" dirty="0"/>
              <a:t>Geschichte zu Entdeckungen: </a:t>
            </a:r>
          </a:p>
          <a:p>
            <a:pPr marL="176213" indent="-176213">
              <a:lnSpc>
                <a:spcPct val="120000"/>
              </a:lnSpc>
              <a:spcBef>
                <a:spcPts val="0"/>
              </a:spcBef>
            </a:pPr>
            <a:r>
              <a:rPr lang="de-DE" sz="1600" dirty="0"/>
              <a:t>1869: Friedrich Miescher isoliert „</a:t>
            </a:r>
            <a:r>
              <a:rPr lang="de-DE" sz="1600" dirty="0" err="1"/>
              <a:t>Nuclein</a:t>
            </a:r>
            <a:r>
              <a:rPr lang="de-DE" sz="1600" dirty="0"/>
              <a:t>“ aus Zellkernen(Nukleus) und weist einen hohen Phosphorgehalt nach.</a:t>
            </a:r>
          </a:p>
          <a:p>
            <a:pPr marL="176213" indent="-176213">
              <a:lnSpc>
                <a:spcPct val="120000"/>
              </a:lnSpc>
              <a:spcBef>
                <a:spcPts val="0"/>
              </a:spcBef>
            </a:pPr>
            <a:r>
              <a:rPr lang="de-DE" sz="1600" dirty="0"/>
              <a:t>1889: Richard Altmann identifiziert  eine phosphorhaltige, organische Säure und prägt den Begriff „Nucleinsäure“.</a:t>
            </a:r>
          </a:p>
          <a:p>
            <a:pPr marL="176213" indent="-176213">
              <a:lnSpc>
                <a:spcPct val="120000"/>
              </a:lnSpc>
              <a:spcBef>
                <a:spcPts val="0"/>
              </a:spcBef>
            </a:pPr>
            <a:r>
              <a:rPr lang="de-DE" sz="1600" dirty="0"/>
              <a:t>1929: Phoebus Aaron Levene entdeckt die Zucker Desoxyribose und Ribose in Nukleinsäuren und führt den Begriff „Nukleotid“ ein. </a:t>
            </a:r>
          </a:p>
          <a:p>
            <a:pPr marL="176213" indent="-176213">
              <a:lnSpc>
                <a:spcPct val="120000"/>
              </a:lnSpc>
              <a:spcBef>
                <a:spcPts val="0"/>
              </a:spcBef>
            </a:pPr>
            <a:r>
              <a:rPr lang="de-DE" sz="1600" dirty="0"/>
              <a:t>1953: Watson, Crick, Franklin &amp; Wilkins klären die Struktur des Doppelstrangs der DNS als </a:t>
            </a:r>
            <a:r>
              <a:rPr lang="de-DE" sz="1600" dirty="0">
                <a:sym typeface="Symbol" panose="05050102010706020507" pitchFamily="18" charset="2"/>
              </a:rPr>
              <a:t>-Helix auf (siehe rechte Abbildung). </a:t>
            </a:r>
            <a:endParaRPr lang="de-DE" sz="1600" dirty="0"/>
          </a:p>
          <a:p>
            <a:pPr marL="108000" indent="-457200">
              <a:lnSpc>
                <a:spcPct val="120000"/>
              </a:lnSpc>
              <a:spcBef>
                <a:spcPts val="0"/>
              </a:spcBef>
              <a:buNone/>
            </a:pPr>
            <a:r>
              <a:rPr lang="de-DE" sz="1600" b="1" dirty="0"/>
              <a:t> Definition: </a:t>
            </a:r>
          </a:p>
          <a:p>
            <a:pPr marL="176213" indent="-176213">
              <a:lnSpc>
                <a:spcPct val="120000"/>
              </a:lnSpc>
              <a:spcBef>
                <a:spcPts val="0"/>
              </a:spcBef>
            </a:pPr>
            <a:r>
              <a:rPr lang="de-DE" sz="1600" dirty="0"/>
              <a:t>Makromoleküle aus Nukleotiden (=Bausteine aus Phosphat+ Zucker+ Nukleinbase). In einer Metapher könnte das Makromolekül mit einer Perlenkette verglichen werden, auf welcher die Nukleotide wie Perlen gereiht sind. </a:t>
            </a:r>
            <a:endParaRPr lang="de-DE" sz="1600" b="1" dirty="0"/>
          </a:p>
          <a:p>
            <a:pPr marL="176213" indent="-176213">
              <a:lnSpc>
                <a:spcPct val="120000"/>
              </a:lnSpc>
              <a:spcBef>
                <a:spcPts val="0"/>
              </a:spcBef>
            </a:pPr>
            <a:r>
              <a:rPr lang="de-DE" sz="1600" dirty="0"/>
              <a:t>Nukleinsäuren enthalten die genetische Information aller Organismen (Viren &amp; Zellen).</a:t>
            </a:r>
          </a:p>
          <a:p>
            <a:pPr marL="176213" indent="-176213">
              <a:lnSpc>
                <a:spcPct val="120000"/>
              </a:lnSpc>
              <a:spcBef>
                <a:spcPts val="0"/>
              </a:spcBef>
            </a:pPr>
            <a:r>
              <a:rPr lang="de-DE" sz="1600" dirty="0"/>
              <a:t>Vierte Hauptgruppe der Biomoleküle neben Proteinen, Kohlenhydraten und Lipiden.</a:t>
            </a:r>
          </a:p>
          <a:p>
            <a:pPr marL="176213" indent="-176213">
              <a:lnSpc>
                <a:spcPct val="120000"/>
              </a:lnSpc>
              <a:spcBef>
                <a:spcPts val="0"/>
              </a:spcBef>
            </a:pPr>
            <a:endParaRPr lang="de-DE" sz="1600" dirty="0"/>
          </a:p>
        </p:txBody>
      </p:sp>
      <p:pic>
        <p:nvPicPr>
          <p:cNvPr id="4" name="Grafik 3">
            <a:extLst>
              <a:ext uri="{FF2B5EF4-FFF2-40B4-BE49-F238E27FC236}">
                <a16:creationId xmlns:a16="http://schemas.microsoft.com/office/drawing/2014/main" id="{A93332D9-A495-4097-990E-46B4F410FC47}"/>
              </a:ext>
            </a:extLst>
          </p:cNvPr>
          <p:cNvPicPr>
            <a:picLocks noChangeAspect="1"/>
          </p:cNvPicPr>
          <p:nvPr/>
        </p:nvPicPr>
        <p:blipFill rotWithShape="1">
          <a:blip r:embed="rId2"/>
          <a:srcRect l="54352"/>
          <a:stretch/>
        </p:blipFill>
        <p:spPr>
          <a:xfrm>
            <a:off x="5982850" y="1166018"/>
            <a:ext cx="3183490" cy="5291373"/>
          </a:xfrm>
          <a:prstGeom prst="rect">
            <a:avLst/>
          </a:prstGeom>
        </p:spPr>
      </p:pic>
      <p:sp>
        <p:nvSpPr>
          <p:cNvPr id="5" name="Textfeld 4">
            <a:extLst>
              <a:ext uri="{FF2B5EF4-FFF2-40B4-BE49-F238E27FC236}">
                <a16:creationId xmlns:a16="http://schemas.microsoft.com/office/drawing/2014/main" id="{CC4D08AC-06A0-457B-B216-ABAC2717503D}"/>
              </a:ext>
            </a:extLst>
          </p:cNvPr>
          <p:cNvSpPr txBox="1"/>
          <p:nvPr/>
        </p:nvSpPr>
        <p:spPr>
          <a:xfrm>
            <a:off x="178050" y="6583827"/>
            <a:ext cx="6984776" cy="253916"/>
          </a:xfrm>
          <a:prstGeom prst="rect">
            <a:avLst/>
          </a:prstGeom>
          <a:noFill/>
        </p:spPr>
        <p:txBody>
          <a:bodyPr wrap="square">
            <a:spAutoFit/>
          </a:bodyPr>
          <a:lstStyle/>
          <a:p>
            <a:r>
              <a:rPr lang="de-DE" sz="1050" b="1" dirty="0"/>
              <a:t>Quelle: (Common Creative Non-Commercial) Entdecker &amp; Erfinder; Gestaltung: Ramona von </a:t>
            </a:r>
            <a:r>
              <a:rPr lang="de-DE" sz="1050" b="1" dirty="0" err="1"/>
              <a:t>Linen</a:t>
            </a:r>
            <a:endParaRPr lang="de-DE" sz="1050" dirty="0"/>
          </a:p>
        </p:txBody>
      </p:sp>
    </p:spTree>
    <p:extLst>
      <p:ext uri="{BB962C8B-B14F-4D97-AF65-F5344CB8AC3E}">
        <p14:creationId xmlns:p14="http://schemas.microsoft.com/office/powerpoint/2010/main" val="316375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827584" y="179241"/>
            <a:ext cx="7254999" cy="461665"/>
          </a:xfrm>
          <a:prstGeom prst="rect">
            <a:avLst/>
          </a:prstGeom>
          <a:noFill/>
        </p:spPr>
        <p:txBody>
          <a:bodyPr wrap="none" rtlCol="0">
            <a:spAutoFit/>
          </a:bodyPr>
          <a:lstStyle/>
          <a:p>
            <a:r>
              <a:rPr lang="de-DE" sz="2400" b="1" dirty="0"/>
              <a:t>Molekularer Aufbau von </a:t>
            </a:r>
            <a:r>
              <a:rPr lang="de-DE" sz="2400" b="1" dirty="0">
                <a:solidFill>
                  <a:schemeClr val="accent4">
                    <a:lumMod val="60000"/>
                    <a:lumOff val="40000"/>
                  </a:schemeClr>
                </a:solidFill>
              </a:rPr>
              <a:t>Desoxyribo</a:t>
            </a:r>
            <a:r>
              <a:rPr lang="de-DE" sz="2400" b="1" dirty="0">
                <a:solidFill>
                  <a:schemeClr val="accent6">
                    <a:lumMod val="40000"/>
                    <a:lumOff val="60000"/>
                  </a:schemeClr>
                </a:solidFill>
              </a:rPr>
              <a:t>nuklein</a:t>
            </a:r>
            <a:r>
              <a:rPr lang="de-DE" sz="2400" b="1" dirty="0">
                <a:solidFill>
                  <a:schemeClr val="accent5">
                    <a:lumMod val="20000"/>
                    <a:lumOff val="80000"/>
                  </a:schemeClr>
                </a:solidFill>
              </a:rPr>
              <a:t>säure</a:t>
            </a:r>
            <a:r>
              <a:rPr lang="de-DE" sz="2400" b="1" dirty="0"/>
              <a:t> (</a:t>
            </a:r>
            <a:r>
              <a:rPr lang="de-DE" sz="2400" b="1" dirty="0">
                <a:solidFill>
                  <a:schemeClr val="accent4">
                    <a:lumMod val="60000"/>
                    <a:lumOff val="40000"/>
                  </a:schemeClr>
                </a:solidFill>
              </a:rPr>
              <a:t>D</a:t>
            </a:r>
            <a:r>
              <a:rPr lang="de-DE" sz="2400" b="1" dirty="0">
                <a:solidFill>
                  <a:schemeClr val="accent6">
                    <a:lumMod val="40000"/>
                    <a:lumOff val="60000"/>
                  </a:schemeClr>
                </a:solidFill>
              </a:rPr>
              <a:t>N</a:t>
            </a:r>
            <a:r>
              <a:rPr lang="de-DE" sz="2400" b="1" dirty="0">
                <a:solidFill>
                  <a:schemeClr val="accent1">
                    <a:lumMod val="40000"/>
                    <a:lumOff val="60000"/>
                  </a:schemeClr>
                </a:solidFill>
              </a:rPr>
              <a:t>S</a:t>
            </a:r>
            <a:r>
              <a:rPr lang="de-DE" sz="2400" b="1" dirty="0"/>
              <a:t>)</a:t>
            </a:r>
          </a:p>
        </p:txBody>
      </p:sp>
      <p:sp>
        <p:nvSpPr>
          <p:cNvPr id="12" name="Textfeld 11">
            <a:extLst>
              <a:ext uri="{FF2B5EF4-FFF2-40B4-BE49-F238E27FC236}">
                <a16:creationId xmlns:a16="http://schemas.microsoft.com/office/drawing/2014/main" id="{B0384D9B-27B7-40C6-A7EE-042DEE33851B}"/>
              </a:ext>
            </a:extLst>
          </p:cNvPr>
          <p:cNvSpPr txBox="1"/>
          <p:nvPr/>
        </p:nvSpPr>
        <p:spPr>
          <a:xfrm>
            <a:off x="178050" y="6583827"/>
            <a:ext cx="6984776" cy="253916"/>
          </a:xfrm>
          <a:prstGeom prst="rect">
            <a:avLst/>
          </a:prstGeom>
          <a:noFill/>
        </p:spPr>
        <p:txBody>
          <a:bodyPr wrap="square">
            <a:spAutoFit/>
          </a:bodyPr>
          <a:lstStyle/>
          <a:p>
            <a:r>
              <a:rPr lang="de-DE" sz="1050" b="1" dirty="0"/>
              <a:t>Quelle: (Common Creative Non-Commercial) Entdecker &amp; Erfinder; Gestaltung: Ramona von </a:t>
            </a:r>
            <a:r>
              <a:rPr lang="de-DE" sz="1050" b="1" dirty="0" err="1"/>
              <a:t>Linen</a:t>
            </a:r>
            <a:endParaRPr lang="de-DE" sz="1050" dirty="0"/>
          </a:p>
        </p:txBody>
      </p:sp>
      <p:sp>
        <p:nvSpPr>
          <p:cNvPr id="3" name="Textfeld 2">
            <a:extLst>
              <a:ext uri="{FF2B5EF4-FFF2-40B4-BE49-F238E27FC236}">
                <a16:creationId xmlns:a16="http://schemas.microsoft.com/office/drawing/2014/main" id="{99D46118-538D-4618-8654-D5FAC8C4359C}"/>
              </a:ext>
            </a:extLst>
          </p:cNvPr>
          <p:cNvSpPr txBox="1"/>
          <p:nvPr/>
        </p:nvSpPr>
        <p:spPr>
          <a:xfrm>
            <a:off x="3779912" y="596378"/>
            <a:ext cx="4374339" cy="369332"/>
          </a:xfrm>
          <a:prstGeom prst="rect">
            <a:avLst/>
          </a:prstGeom>
          <a:noFill/>
        </p:spPr>
        <p:txBody>
          <a:bodyPr wrap="none" rtlCol="0">
            <a:spAutoFit/>
          </a:bodyPr>
          <a:lstStyle/>
          <a:p>
            <a:r>
              <a:rPr lang="de-DE" b="1" dirty="0">
                <a:solidFill>
                  <a:schemeClr val="accent4">
                    <a:lumMod val="60000"/>
                    <a:lumOff val="40000"/>
                  </a:schemeClr>
                </a:solidFill>
              </a:rPr>
              <a:t>Monosaccharid </a:t>
            </a:r>
            <a:r>
              <a:rPr lang="de-DE" b="1" dirty="0">
                <a:solidFill>
                  <a:schemeClr val="accent6">
                    <a:lumMod val="40000"/>
                    <a:lumOff val="60000"/>
                  </a:schemeClr>
                </a:solidFill>
              </a:rPr>
              <a:t>Nukleinbase </a:t>
            </a:r>
            <a:r>
              <a:rPr lang="de-DE" b="1" dirty="0">
                <a:solidFill>
                  <a:schemeClr val="accent5">
                    <a:lumMod val="20000"/>
                    <a:lumOff val="80000"/>
                  </a:schemeClr>
                </a:solidFill>
              </a:rPr>
              <a:t>Phosphorsäure</a:t>
            </a:r>
          </a:p>
        </p:txBody>
      </p:sp>
      <p:pic>
        <p:nvPicPr>
          <p:cNvPr id="4" name="Grafik 3">
            <a:extLst>
              <a:ext uri="{FF2B5EF4-FFF2-40B4-BE49-F238E27FC236}">
                <a16:creationId xmlns:a16="http://schemas.microsoft.com/office/drawing/2014/main" id="{0BB21E1A-F0AA-4131-96C7-5B13400A22CB}"/>
              </a:ext>
            </a:extLst>
          </p:cNvPr>
          <p:cNvPicPr>
            <a:picLocks noChangeAspect="1"/>
          </p:cNvPicPr>
          <p:nvPr/>
        </p:nvPicPr>
        <p:blipFill rotWithShape="1">
          <a:blip r:embed="rId2"/>
          <a:srcRect l="3586" t="2332" r="3430" b="6168"/>
          <a:stretch/>
        </p:blipFill>
        <p:spPr>
          <a:xfrm>
            <a:off x="3347864" y="1095639"/>
            <a:ext cx="5796136" cy="5358258"/>
          </a:xfrm>
          <a:prstGeom prst="rect">
            <a:avLst/>
          </a:prstGeom>
        </p:spPr>
      </p:pic>
      <p:sp>
        <p:nvSpPr>
          <p:cNvPr id="2" name="Textfeld 1">
            <a:extLst>
              <a:ext uri="{FF2B5EF4-FFF2-40B4-BE49-F238E27FC236}">
                <a16:creationId xmlns:a16="http://schemas.microsoft.com/office/drawing/2014/main" id="{054EFDED-CDBA-446C-BBE2-272DA8672395}"/>
              </a:ext>
            </a:extLst>
          </p:cNvPr>
          <p:cNvSpPr txBox="1"/>
          <p:nvPr/>
        </p:nvSpPr>
        <p:spPr>
          <a:xfrm>
            <a:off x="4242392" y="1760199"/>
            <a:ext cx="931414" cy="533247"/>
          </a:xfrm>
          <a:prstGeom prst="rect">
            <a:avLst/>
          </a:prstGeom>
          <a:noFill/>
        </p:spPr>
        <p:txBody>
          <a:bodyPr wrap="none" rtlCol="0">
            <a:spAutoFit/>
          </a:bodyPr>
          <a:lstStyle/>
          <a:p>
            <a:r>
              <a:rPr lang="de-DE" b="1" dirty="0">
                <a:solidFill>
                  <a:schemeClr val="accent6">
                    <a:lumMod val="40000"/>
                    <a:lumOff val="60000"/>
                  </a:schemeClr>
                </a:solidFill>
              </a:rPr>
              <a:t>A</a:t>
            </a:r>
            <a:r>
              <a:rPr lang="de-DE" dirty="0">
                <a:solidFill>
                  <a:schemeClr val="accent6">
                    <a:lumMod val="40000"/>
                    <a:lumOff val="60000"/>
                  </a:schemeClr>
                </a:solidFill>
              </a:rPr>
              <a:t>denin </a:t>
            </a:r>
          </a:p>
          <a:p>
            <a:r>
              <a:rPr lang="de-DE" dirty="0">
                <a:solidFill>
                  <a:schemeClr val="accent6">
                    <a:lumMod val="40000"/>
                    <a:lumOff val="60000"/>
                  </a:schemeClr>
                </a:solidFill>
              </a:rPr>
              <a:t>(</a:t>
            </a:r>
            <a:r>
              <a:rPr lang="de-DE" dirty="0" err="1">
                <a:solidFill>
                  <a:schemeClr val="accent6">
                    <a:lumMod val="40000"/>
                    <a:lumOff val="60000"/>
                  </a:schemeClr>
                </a:solidFill>
              </a:rPr>
              <a:t>Purinbase</a:t>
            </a:r>
            <a:r>
              <a:rPr lang="de-DE" dirty="0">
                <a:solidFill>
                  <a:schemeClr val="accent6">
                    <a:lumMod val="40000"/>
                    <a:lumOff val="60000"/>
                  </a:schemeClr>
                </a:solidFill>
              </a:rPr>
              <a:t>)</a:t>
            </a:r>
          </a:p>
        </p:txBody>
      </p:sp>
      <p:sp>
        <p:nvSpPr>
          <p:cNvPr id="6" name="Textfeld 5">
            <a:extLst>
              <a:ext uri="{FF2B5EF4-FFF2-40B4-BE49-F238E27FC236}">
                <a16:creationId xmlns:a16="http://schemas.microsoft.com/office/drawing/2014/main" id="{3FCA123C-F7AE-4D2A-91FB-10D92027D758}"/>
              </a:ext>
            </a:extLst>
          </p:cNvPr>
          <p:cNvSpPr txBox="1"/>
          <p:nvPr/>
        </p:nvSpPr>
        <p:spPr>
          <a:xfrm>
            <a:off x="4487906" y="5051923"/>
            <a:ext cx="931414" cy="533247"/>
          </a:xfrm>
          <a:prstGeom prst="rect">
            <a:avLst/>
          </a:prstGeom>
          <a:noFill/>
        </p:spPr>
        <p:txBody>
          <a:bodyPr wrap="none" rtlCol="0">
            <a:spAutoFit/>
          </a:bodyPr>
          <a:lstStyle/>
          <a:p>
            <a:r>
              <a:rPr lang="de-DE" b="1" dirty="0">
                <a:solidFill>
                  <a:schemeClr val="accent6">
                    <a:lumMod val="40000"/>
                    <a:lumOff val="60000"/>
                  </a:schemeClr>
                </a:solidFill>
              </a:rPr>
              <a:t>G</a:t>
            </a:r>
            <a:r>
              <a:rPr lang="de-DE" dirty="0">
                <a:solidFill>
                  <a:schemeClr val="accent6">
                    <a:lumMod val="40000"/>
                    <a:lumOff val="60000"/>
                  </a:schemeClr>
                </a:solidFill>
              </a:rPr>
              <a:t>uanin </a:t>
            </a:r>
          </a:p>
          <a:p>
            <a:r>
              <a:rPr lang="de-DE" dirty="0">
                <a:solidFill>
                  <a:schemeClr val="accent6">
                    <a:lumMod val="40000"/>
                    <a:lumOff val="60000"/>
                  </a:schemeClr>
                </a:solidFill>
              </a:rPr>
              <a:t>(</a:t>
            </a:r>
            <a:r>
              <a:rPr lang="de-DE" dirty="0" err="1">
                <a:solidFill>
                  <a:schemeClr val="accent6">
                    <a:lumMod val="40000"/>
                    <a:lumOff val="60000"/>
                  </a:schemeClr>
                </a:solidFill>
              </a:rPr>
              <a:t>Purinbase</a:t>
            </a:r>
            <a:r>
              <a:rPr lang="de-DE" dirty="0">
                <a:solidFill>
                  <a:schemeClr val="accent6">
                    <a:lumMod val="40000"/>
                    <a:lumOff val="60000"/>
                  </a:schemeClr>
                </a:solidFill>
              </a:rPr>
              <a:t>)</a:t>
            </a:r>
          </a:p>
        </p:txBody>
      </p:sp>
      <p:sp>
        <p:nvSpPr>
          <p:cNvPr id="10" name="Textfeld 9">
            <a:extLst>
              <a:ext uri="{FF2B5EF4-FFF2-40B4-BE49-F238E27FC236}">
                <a16:creationId xmlns:a16="http://schemas.microsoft.com/office/drawing/2014/main" id="{942AEFA6-BAB0-4668-B152-B60003079551}"/>
              </a:ext>
            </a:extLst>
          </p:cNvPr>
          <p:cNvSpPr txBox="1"/>
          <p:nvPr/>
        </p:nvSpPr>
        <p:spPr>
          <a:xfrm>
            <a:off x="6090090" y="5157192"/>
            <a:ext cx="1224219" cy="533247"/>
          </a:xfrm>
          <a:prstGeom prst="rect">
            <a:avLst/>
          </a:prstGeom>
          <a:noFill/>
        </p:spPr>
        <p:txBody>
          <a:bodyPr wrap="none" rtlCol="0">
            <a:spAutoFit/>
          </a:bodyPr>
          <a:lstStyle/>
          <a:p>
            <a:r>
              <a:rPr lang="de-DE" b="1" dirty="0">
                <a:solidFill>
                  <a:schemeClr val="accent6">
                    <a:lumMod val="40000"/>
                    <a:lumOff val="60000"/>
                  </a:schemeClr>
                </a:solidFill>
              </a:rPr>
              <a:t>C</a:t>
            </a:r>
            <a:r>
              <a:rPr lang="de-DE" dirty="0">
                <a:solidFill>
                  <a:schemeClr val="accent6">
                    <a:lumMod val="40000"/>
                    <a:lumOff val="60000"/>
                  </a:schemeClr>
                </a:solidFill>
              </a:rPr>
              <a:t>ytosin </a:t>
            </a:r>
          </a:p>
          <a:p>
            <a:r>
              <a:rPr lang="de-DE" dirty="0">
                <a:solidFill>
                  <a:schemeClr val="accent6">
                    <a:lumMod val="40000"/>
                    <a:lumOff val="60000"/>
                  </a:schemeClr>
                </a:solidFill>
              </a:rPr>
              <a:t>(</a:t>
            </a:r>
            <a:r>
              <a:rPr lang="de-DE" dirty="0" err="1">
                <a:solidFill>
                  <a:schemeClr val="accent6">
                    <a:lumMod val="40000"/>
                    <a:lumOff val="60000"/>
                  </a:schemeClr>
                </a:solidFill>
              </a:rPr>
              <a:t>Pyrimidinbase</a:t>
            </a:r>
            <a:r>
              <a:rPr lang="de-DE" dirty="0">
                <a:solidFill>
                  <a:schemeClr val="accent6">
                    <a:lumMod val="40000"/>
                    <a:lumOff val="60000"/>
                  </a:schemeClr>
                </a:solidFill>
              </a:rPr>
              <a:t>)</a:t>
            </a:r>
          </a:p>
        </p:txBody>
      </p:sp>
      <p:sp>
        <p:nvSpPr>
          <p:cNvPr id="11" name="Textfeld 10">
            <a:extLst>
              <a:ext uri="{FF2B5EF4-FFF2-40B4-BE49-F238E27FC236}">
                <a16:creationId xmlns:a16="http://schemas.microsoft.com/office/drawing/2014/main" id="{9E5264B2-523A-4C61-82FE-DCBCD758DB46}"/>
              </a:ext>
            </a:extLst>
          </p:cNvPr>
          <p:cNvSpPr txBox="1"/>
          <p:nvPr/>
        </p:nvSpPr>
        <p:spPr>
          <a:xfrm>
            <a:off x="6444208" y="1576820"/>
            <a:ext cx="1224219" cy="533247"/>
          </a:xfrm>
          <a:prstGeom prst="rect">
            <a:avLst/>
          </a:prstGeom>
          <a:noFill/>
        </p:spPr>
        <p:txBody>
          <a:bodyPr wrap="none" rtlCol="0">
            <a:spAutoFit/>
          </a:bodyPr>
          <a:lstStyle/>
          <a:p>
            <a:r>
              <a:rPr lang="de-DE" b="1" dirty="0" err="1">
                <a:solidFill>
                  <a:schemeClr val="accent6">
                    <a:lumMod val="40000"/>
                    <a:lumOff val="60000"/>
                  </a:schemeClr>
                </a:solidFill>
              </a:rPr>
              <a:t>T</a:t>
            </a:r>
            <a:r>
              <a:rPr lang="de-DE" dirty="0" err="1">
                <a:solidFill>
                  <a:schemeClr val="accent6">
                    <a:lumMod val="40000"/>
                    <a:lumOff val="60000"/>
                  </a:schemeClr>
                </a:solidFill>
              </a:rPr>
              <a:t>hymin</a:t>
            </a:r>
            <a:r>
              <a:rPr lang="de-DE" dirty="0">
                <a:solidFill>
                  <a:schemeClr val="accent6">
                    <a:lumMod val="40000"/>
                    <a:lumOff val="60000"/>
                  </a:schemeClr>
                </a:solidFill>
              </a:rPr>
              <a:t> </a:t>
            </a:r>
          </a:p>
          <a:p>
            <a:r>
              <a:rPr lang="de-DE" dirty="0">
                <a:solidFill>
                  <a:schemeClr val="accent6">
                    <a:lumMod val="40000"/>
                    <a:lumOff val="60000"/>
                  </a:schemeClr>
                </a:solidFill>
              </a:rPr>
              <a:t>(</a:t>
            </a:r>
            <a:r>
              <a:rPr lang="de-DE" dirty="0" err="1">
                <a:solidFill>
                  <a:schemeClr val="accent6">
                    <a:lumMod val="40000"/>
                    <a:lumOff val="60000"/>
                  </a:schemeClr>
                </a:solidFill>
              </a:rPr>
              <a:t>Pyrimidinbase</a:t>
            </a:r>
            <a:r>
              <a:rPr lang="de-DE" dirty="0">
                <a:solidFill>
                  <a:schemeClr val="accent6">
                    <a:lumMod val="40000"/>
                    <a:lumOff val="60000"/>
                  </a:schemeClr>
                </a:solidFill>
              </a:rPr>
              <a:t>)</a:t>
            </a:r>
          </a:p>
        </p:txBody>
      </p:sp>
      <p:sp>
        <p:nvSpPr>
          <p:cNvPr id="5" name="Ellipse 4">
            <a:extLst>
              <a:ext uri="{FF2B5EF4-FFF2-40B4-BE49-F238E27FC236}">
                <a16:creationId xmlns:a16="http://schemas.microsoft.com/office/drawing/2014/main" id="{F51D2339-25FE-4D4A-BDB3-754559BECE44}"/>
              </a:ext>
            </a:extLst>
          </p:cNvPr>
          <p:cNvSpPr/>
          <p:nvPr/>
        </p:nvSpPr>
        <p:spPr>
          <a:xfrm>
            <a:off x="3873487" y="2524074"/>
            <a:ext cx="931414" cy="1100152"/>
          </a:xfrm>
          <a:prstGeom prst="ellipse">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EF667C4F-C635-448F-9A27-1009900E43E4}"/>
              </a:ext>
            </a:extLst>
          </p:cNvPr>
          <p:cNvSpPr txBox="1"/>
          <p:nvPr/>
        </p:nvSpPr>
        <p:spPr>
          <a:xfrm>
            <a:off x="4607056" y="3319514"/>
            <a:ext cx="1082205" cy="304712"/>
          </a:xfrm>
          <a:prstGeom prst="rect">
            <a:avLst/>
          </a:prstGeom>
          <a:noFill/>
        </p:spPr>
        <p:txBody>
          <a:bodyPr wrap="none" rtlCol="0">
            <a:spAutoFit/>
          </a:bodyPr>
          <a:lstStyle/>
          <a:p>
            <a:r>
              <a:rPr lang="de-DE" b="1" dirty="0">
                <a:solidFill>
                  <a:schemeClr val="accent4">
                    <a:lumMod val="60000"/>
                    <a:lumOff val="40000"/>
                  </a:schemeClr>
                </a:solidFill>
              </a:rPr>
              <a:t>Desoxyribose</a:t>
            </a:r>
          </a:p>
        </p:txBody>
      </p:sp>
      <p:sp>
        <p:nvSpPr>
          <p:cNvPr id="14" name="Textfeld 13">
            <a:extLst>
              <a:ext uri="{FF2B5EF4-FFF2-40B4-BE49-F238E27FC236}">
                <a16:creationId xmlns:a16="http://schemas.microsoft.com/office/drawing/2014/main" id="{DD4CA12D-292E-4966-A662-BEAE414373F5}"/>
              </a:ext>
            </a:extLst>
          </p:cNvPr>
          <p:cNvSpPr txBox="1"/>
          <p:nvPr/>
        </p:nvSpPr>
        <p:spPr>
          <a:xfrm>
            <a:off x="152367" y="915420"/>
            <a:ext cx="3354336" cy="5686428"/>
          </a:xfrm>
          <a:prstGeom prst="rect">
            <a:avLst/>
          </a:prstGeom>
          <a:noFill/>
        </p:spPr>
        <p:txBody>
          <a:bodyPr wrap="square">
            <a:spAutoFit/>
          </a:bodyPr>
          <a:lstStyle/>
          <a:p>
            <a:pPr marL="108000" indent="-457200">
              <a:lnSpc>
                <a:spcPct val="120000"/>
              </a:lnSpc>
              <a:spcBef>
                <a:spcPts val="0"/>
              </a:spcBef>
              <a:buNone/>
            </a:pPr>
            <a:r>
              <a:rPr lang="de-DE" sz="1600" b="1" dirty="0"/>
              <a:t>Grundaufbau:</a:t>
            </a:r>
          </a:p>
          <a:p>
            <a:pPr marL="285750" indent="-285750">
              <a:lnSpc>
                <a:spcPct val="120000"/>
              </a:lnSpc>
              <a:spcBef>
                <a:spcPts val="0"/>
              </a:spcBef>
              <a:buFont typeface="Arial" panose="020B0604020202020204" pitchFamily="34" charset="0"/>
              <a:buChar char="•"/>
            </a:pPr>
            <a:r>
              <a:rPr lang="de-DE" sz="1600" dirty="0"/>
              <a:t>Kette aus alternierenden Zucker und Phosphatgruppen.</a:t>
            </a:r>
          </a:p>
          <a:p>
            <a:pPr marL="285750" indent="-285750">
              <a:lnSpc>
                <a:spcPct val="120000"/>
              </a:lnSpc>
              <a:spcBef>
                <a:spcPts val="0"/>
              </a:spcBef>
              <a:buFont typeface="Arial" panose="020B0604020202020204" pitchFamily="34" charset="0"/>
              <a:buChar char="•"/>
            </a:pPr>
            <a:r>
              <a:rPr lang="de-DE" sz="1600" dirty="0"/>
              <a:t>An jedem Zucker(Monosaccharid) hängt eine von vier organischen Basen (Nukleinbasen). Abhängig von der Art des Monosaccharids wird zwischen Desoxy-ribonukleinsäure DNS (Desoxyribose) und Ribonukleinsäure RNS (Ribose) unterschieden.</a:t>
            </a:r>
          </a:p>
          <a:p>
            <a:pPr marL="285750" indent="-285750">
              <a:lnSpc>
                <a:spcPct val="120000"/>
              </a:lnSpc>
              <a:spcBef>
                <a:spcPts val="0"/>
              </a:spcBef>
              <a:buFont typeface="Arial" panose="020B0604020202020204" pitchFamily="34" charset="0"/>
              <a:buChar char="•"/>
            </a:pPr>
            <a:r>
              <a:rPr lang="de-DE" sz="1600" dirty="0"/>
              <a:t>Durch komplementäre Basenpaarungen zwischen den Nukleinsäuren Adenin(A) und </a:t>
            </a:r>
            <a:r>
              <a:rPr lang="de-DE" sz="1600" dirty="0" err="1"/>
              <a:t>Thymin</a:t>
            </a:r>
            <a:r>
              <a:rPr lang="de-DE" sz="1600" dirty="0"/>
              <a:t> (T) sowie Guanin (G) und Cytosin (C) liegt die Desoxyribonukleinsäure als Doppelstrang  </a:t>
            </a:r>
            <a:r>
              <a:rPr lang="de-DE" sz="1600" dirty="0">
                <a:sym typeface="Symbol" panose="05050102010706020507" pitchFamily="18" charset="2"/>
              </a:rPr>
              <a:t>vor. </a:t>
            </a:r>
            <a:endParaRPr lang="de-DE"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E6269-4517-4351-8B18-22EEEFBB96A4}"/>
              </a:ext>
            </a:extLst>
          </p:cNvPr>
          <p:cNvSpPr>
            <a:spLocks noGrp="1"/>
          </p:cNvSpPr>
          <p:nvPr>
            <p:ph type="title"/>
          </p:nvPr>
        </p:nvSpPr>
        <p:spPr>
          <a:xfrm>
            <a:off x="457200" y="764704"/>
            <a:ext cx="8229600" cy="1143000"/>
          </a:xfrm>
        </p:spPr>
        <p:txBody>
          <a:bodyPr>
            <a:noAutofit/>
          </a:bodyPr>
          <a:lstStyle/>
          <a:p>
            <a:r>
              <a:rPr lang="de-DE" sz="2400" dirty="0"/>
              <a:t>Nukleinsäuren (DNS, RNS) können als Ampholyte sauer und basisch sein.</a:t>
            </a:r>
            <a:br>
              <a:rPr lang="de-DE" sz="2400" dirty="0"/>
            </a:br>
            <a:br>
              <a:rPr lang="de-DE" sz="2400" dirty="0"/>
            </a:br>
            <a:endParaRPr lang="de-DE" sz="2400" dirty="0"/>
          </a:p>
        </p:txBody>
      </p:sp>
      <p:sp>
        <p:nvSpPr>
          <p:cNvPr id="3" name="Inhaltsplatzhalter 2">
            <a:extLst>
              <a:ext uri="{FF2B5EF4-FFF2-40B4-BE49-F238E27FC236}">
                <a16:creationId xmlns:a16="http://schemas.microsoft.com/office/drawing/2014/main" id="{D4932D5A-EC48-4B42-9460-89295720B229}"/>
              </a:ext>
            </a:extLst>
          </p:cNvPr>
          <p:cNvSpPr>
            <a:spLocks noGrp="1"/>
          </p:cNvSpPr>
          <p:nvPr>
            <p:ph idx="1"/>
          </p:nvPr>
        </p:nvSpPr>
        <p:spPr>
          <a:xfrm>
            <a:off x="252752" y="1455796"/>
            <a:ext cx="5995522" cy="4525963"/>
          </a:xfrm>
        </p:spPr>
        <p:txBody>
          <a:bodyPr>
            <a:noAutofit/>
          </a:bodyPr>
          <a:lstStyle/>
          <a:p>
            <a:pPr marL="0" indent="0">
              <a:buNone/>
            </a:pPr>
            <a:r>
              <a:rPr lang="de-DE" sz="1600" dirty="0"/>
              <a:t>Ein Ampholyt ist eine Verbindung, die je nach pH-Wert sauer (gibt H⁺-Protonen ab) oder basisch (nimmt H⁺-Protonen auf) wirken kann.</a:t>
            </a:r>
          </a:p>
          <a:p>
            <a:r>
              <a:rPr lang="de-DE" sz="1600" dirty="0"/>
              <a:t>Der saure Teil der Nukleinsäuren ist das Phosphat -Zucker-Rückgrat: </a:t>
            </a:r>
          </a:p>
          <a:p>
            <a:pPr marL="0" indent="0">
              <a:buNone/>
            </a:pPr>
            <a:r>
              <a:rPr lang="de-DE" sz="1600" dirty="0"/>
              <a:t>	HPO</a:t>
            </a:r>
            <a:r>
              <a:rPr lang="de-DE" sz="1600" baseline="-25000" dirty="0"/>
              <a:t>4</a:t>
            </a:r>
            <a:r>
              <a:rPr lang="de-DE" sz="1600" dirty="0"/>
              <a:t>R</a:t>
            </a:r>
            <a:r>
              <a:rPr lang="de-DE" sz="1600" baseline="-25000" dirty="0"/>
              <a:t>2 </a:t>
            </a:r>
            <a:r>
              <a:rPr lang="de-DE" sz="1600" dirty="0"/>
              <a:t>⇌ PO</a:t>
            </a:r>
            <a:r>
              <a:rPr lang="de-DE" sz="1600" baseline="-25000" dirty="0"/>
              <a:t>4</a:t>
            </a:r>
            <a:r>
              <a:rPr lang="de-DE" sz="1600" dirty="0"/>
              <a:t>R</a:t>
            </a:r>
            <a:r>
              <a:rPr lang="de-DE" sz="1600" baseline="-25000" dirty="0"/>
              <a:t>2</a:t>
            </a:r>
            <a:r>
              <a:rPr lang="de-DE" sz="1600" baseline="30000" dirty="0"/>
              <a:t>-</a:t>
            </a:r>
            <a:r>
              <a:rPr lang="de-DE" sz="1600" baseline="-25000" dirty="0"/>
              <a:t> </a:t>
            </a:r>
            <a:r>
              <a:rPr lang="de-DE" sz="1600" dirty="0"/>
              <a:t>+ H</a:t>
            </a:r>
            <a:r>
              <a:rPr lang="de-DE" sz="1600" baseline="30000" dirty="0"/>
              <a:t>+</a:t>
            </a:r>
          </a:p>
          <a:p>
            <a:r>
              <a:rPr lang="de-DE" sz="1600" dirty="0"/>
              <a:t>Die Basen (Adenin, </a:t>
            </a:r>
            <a:r>
              <a:rPr lang="de-DE" sz="1600" dirty="0" err="1"/>
              <a:t>Thymin</a:t>
            </a:r>
            <a:r>
              <a:rPr lang="de-DE" sz="1600" dirty="0"/>
              <a:t>, Cytosin, Guanin, Uracil) sind als organische Stickstoffverbindungen Basen:</a:t>
            </a:r>
          </a:p>
          <a:p>
            <a:endParaRPr lang="de-DE" sz="1600" dirty="0"/>
          </a:p>
          <a:p>
            <a:pPr marL="0" indent="0">
              <a:buNone/>
            </a:pPr>
            <a:endParaRPr lang="de-DE" sz="1600" dirty="0"/>
          </a:p>
          <a:p>
            <a:pPr marL="0" indent="0">
              <a:buNone/>
            </a:pPr>
            <a:r>
              <a:rPr lang="de-DE" sz="1600" dirty="0"/>
              <a:t> </a:t>
            </a:r>
          </a:p>
          <a:p>
            <a:pPr marL="0" indent="0">
              <a:buNone/>
            </a:pPr>
            <a:r>
              <a:rPr lang="de-DE" sz="1600" i="1" dirty="0"/>
              <a:t>Wofür sind diese Eigenschaften wichtig?</a:t>
            </a:r>
          </a:p>
          <a:p>
            <a:r>
              <a:rPr lang="de-DE" sz="1600" dirty="0"/>
              <a:t>Die negative Ladung hilft der Zelle, die DNS durch Binden an positiv geladene Proteine im Nukleosom –die Histone,  zu verpacken und das Ablesen zu kontrollieren.</a:t>
            </a:r>
          </a:p>
          <a:p>
            <a:r>
              <a:rPr lang="de-DE" sz="1600" dirty="0"/>
              <a:t>Die Basen-Eigenschaft ermöglicht starke Wasserstoffbrücken und damit die komplementäre Basenpaarung beider Einzelstränge zum Doppelstrang.</a:t>
            </a:r>
          </a:p>
          <a:p>
            <a:pPr marL="0" indent="0">
              <a:buNone/>
            </a:pPr>
            <a:endParaRPr lang="de-DE" sz="1600" dirty="0"/>
          </a:p>
        </p:txBody>
      </p:sp>
      <p:pic>
        <p:nvPicPr>
          <p:cNvPr id="4" name="Grafik 3">
            <a:extLst>
              <a:ext uri="{FF2B5EF4-FFF2-40B4-BE49-F238E27FC236}">
                <a16:creationId xmlns:a16="http://schemas.microsoft.com/office/drawing/2014/main" id="{56B0A943-9658-4BB6-8EC8-7937A289E536}"/>
              </a:ext>
            </a:extLst>
          </p:cNvPr>
          <p:cNvPicPr>
            <a:picLocks noChangeAspect="1"/>
          </p:cNvPicPr>
          <p:nvPr/>
        </p:nvPicPr>
        <p:blipFill rotWithShape="1">
          <a:blip r:embed="rId3"/>
          <a:srcRect l="53415" b="27776"/>
          <a:stretch/>
        </p:blipFill>
        <p:spPr>
          <a:xfrm>
            <a:off x="6310536" y="1455796"/>
            <a:ext cx="2376264" cy="2795204"/>
          </a:xfrm>
          <a:prstGeom prst="rect">
            <a:avLst/>
          </a:prstGeom>
        </p:spPr>
      </p:pic>
      <p:sp>
        <p:nvSpPr>
          <p:cNvPr id="5" name="Textfeld 4">
            <a:extLst>
              <a:ext uri="{FF2B5EF4-FFF2-40B4-BE49-F238E27FC236}">
                <a16:creationId xmlns:a16="http://schemas.microsoft.com/office/drawing/2014/main" id="{574E44B7-FA70-4B37-9E64-B44E69AE34DF}"/>
              </a:ext>
            </a:extLst>
          </p:cNvPr>
          <p:cNvSpPr txBox="1"/>
          <p:nvPr/>
        </p:nvSpPr>
        <p:spPr>
          <a:xfrm>
            <a:off x="323528" y="6606672"/>
            <a:ext cx="6984776" cy="253916"/>
          </a:xfrm>
          <a:prstGeom prst="rect">
            <a:avLst/>
          </a:prstGeom>
          <a:noFill/>
        </p:spPr>
        <p:txBody>
          <a:bodyPr wrap="square">
            <a:spAutoFit/>
          </a:bodyPr>
          <a:lstStyle/>
          <a:p>
            <a:r>
              <a:rPr lang="de-DE" sz="1050" b="1" dirty="0"/>
              <a:t>Quelle: (Common Creative Non-Commercial) Entdecker &amp; Erfinder Christopher Schlemm; Gestaltung: Ramona von </a:t>
            </a:r>
            <a:r>
              <a:rPr lang="de-DE" sz="1050" b="1" dirty="0" err="1"/>
              <a:t>Linen</a:t>
            </a:r>
            <a:endParaRPr lang="de-DE" sz="1050" dirty="0"/>
          </a:p>
        </p:txBody>
      </p:sp>
      <p:pic>
        <p:nvPicPr>
          <p:cNvPr id="6" name="Grafik 5">
            <a:extLst>
              <a:ext uri="{FF2B5EF4-FFF2-40B4-BE49-F238E27FC236}">
                <a16:creationId xmlns:a16="http://schemas.microsoft.com/office/drawing/2014/main" id="{5DE87576-8CC2-496D-8D60-E50590FCDF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376" t="14574" r="38281" b="10848"/>
          <a:stretch/>
        </p:blipFill>
        <p:spPr>
          <a:xfrm rot="5400000">
            <a:off x="6569966" y="4095328"/>
            <a:ext cx="2160241" cy="2987825"/>
          </a:xfrm>
          <a:prstGeom prst="rect">
            <a:avLst/>
          </a:prstGeom>
        </p:spPr>
      </p:pic>
      <p:pic>
        <p:nvPicPr>
          <p:cNvPr id="10" name="Grafik 9">
            <a:extLst>
              <a:ext uri="{FF2B5EF4-FFF2-40B4-BE49-F238E27FC236}">
                <a16:creationId xmlns:a16="http://schemas.microsoft.com/office/drawing/2014/main" id="{9CAEBA0B-5B82-4B1D-9A5C-C67DF8273C9F}"/>
              </a:ext>
            </a:extLst>
          </p:cNvPr>
          <p:cNvPicPr>
            <a:picLocks noChangeAspect="1"/>
          </p:cNvPicPr>
          <p:nvPr/>
        </p:nvPicPr>
        <p:blipFill>
          <a:blip r:embed="rId5"/>
          <a:stretch>
            <a:fillRect/>
          </a:stretch>
        </p:blipFill>
        <p:spPr>
          <a:xfrm>
            <a:off x="971600" y="3429248"/>
            <a:ext cx="2232248" cy="533149"/>
          </a:xfrm>
          <a:prstGeom prst="rect">
            <a:avLst/>
          </a:prstGeom>
        </p:spPr>
      </p:pic>
    </p:spTree>
    <p:extLst>
      <p:ext uri="{BB962C8B-B14F-4D97-AF65-F5344CB8AC3E}">
        <p14:creationId xmlns:p14="http://schemas.microsoft.com/office/powerpoint/2010/main" val="2773566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539552" y="423005"/>
            <a:ext cx="8340488" cy="646331"/>
          </a:xfrm>
          <a:prstGeom prst="rect">
            <a:avLst/>
          </a:prstGeom>
          <a:noFill/>
        </p:spPr>
        <p:txBody>
          <a:bodyPr wrap="none" rtlCol="0">
            <a:spAutoFit/>
          </a:bodyPr>
          <a:lstStyle/>
          <a:p>
            <a:r>
              <a:rPr lang="de-DE" b="1" dirty="0"/>
              <a:t>Molekularer Aufbau von Desoxyribonukleinsäure (DNS) und dessen Wanderverhalten</a:t>
            </a:r>
          </a:p>
          <a:p>
            <a:r>
              <a:rPr lang="de-DE" b="1" dirty="0"/>
              <a:t>im elektrischen Feld</a:t>
            </a:r>
          </a:p>
        </p:txBody>
      </p:sp>
      <p:sp>
        <p:nvSpPr>
          <p:cNvPr id="9" name="Textfeld 8">
            <a:extLst>
              <a:ext uri="{FF2B5EF4-FFF2-40B4-BE49-F238E27FC236}">
                <a16:creationId xmlns:a16="http://schemas.microsoft.com/office/drawing/2014/main" id="{E3E0F9CA-965A-4EB1-8A47-EBDE6E2372F4}"/>
              </a:ext>
            </a:extLst>
          </p:cNvPr>
          <p:cNvSpPr txBox="1"/>
          <p:nvPr/>
        </p:nvSpPr>
        <p:spPr>
          <a:xfrm>
            <a:off x="395536" y="6581001"/>
            <a:ext cx="7361311" cy="253916"/>
          </a:xfrm>
          <a:prstGeom prst="rect">
            <a:avLst/>
          </a:prstGeom>
          <a:noFill/>
        </p:spPr>
        <p:txBody>
          <a:bodyPr wrap="none" rtlCol="0">
            <a:spAutoFit/>
          </a:bodyPr>
          <a:lstStyle/>
          <a:p>
            <a:r>
              <a:rPr lang="de-DE" sz="1050" b="1" dirty="0"/>
              <a:t>Quelle: (Common Creative License-Non-Commercial) Entdecker &amp; Erfinder, Christopher Schlemm; Bild links: Ramona von </a:t>
            </a:r>
            <a:r>
              <a:rPr lang="de-DE" sz="1050" b="1" dirty="0" err="1"/>
              <a:t>Linen</a:t>
            </a:r>
            <a:r>
              <a:rPr lang="de-DE" sz="1050" b="1" dirty="0"/>
              <a:t>  </a:t>
            </a:r>
          </a:p>
        </p:txBody>
      </p:sp>
      <p:sp>
        <p:nvSpPr>
          <p:cNvPr id="3" name="Textfeld 2">
            <a:extLst>
              <a:ext uri="{FF2B5EF4-FFF2-40B4-BE49-F238E27FC236}">
                <a16:creationId xmlns:a16="http://schemas.microsoft.com/office/drawing/2014/main" id="{8C7E93E1-DC1A-4A0B-831B-B907DF9D1B7B}"/>
              </a:ext>
            </a:extLst>
          </p:cNvPr>
          <p:cNvSpPr txBox="1"/>
          <p:nvPr/>
        </p:nvSpPr>
        <p:spPr>
          <a:xfrm>
            <a:off x="475238" y="1069336"/>
            <a:ext cx="8273226" cy="646331"/>
          </a:xfrm>
          <a:prstGeom prst="rect">
            <a:avLst/>
          </a:prstGeom>
          <a:noFill/>
        </p:spPr>
        <p:txBody>
          <a:bodyPr wrap="square" rtlCol="0">
            <a:spAutoFit/>
          </a:bodyPr>
          <a:lstStyle/>
          <a:p>
            <a:r>
              <a:rPr lang="de-DE" dirty="0"/>
              <a:t>Negative Ladungen an den Phosphatgruppen bei pH&gt;5 lassen DNS-Moleküle im elektrischen Feld wandern. </a:t>
            </a:r>
          </a:p>
        </p:txBody>
      </p:sp>
      <p:pic>
        <p:nvPicPr>
          <p:cNvPr id="13" name="Grafik 12">
            <a:extLst>
              <a:ext uri="{FF2B5EF4-FFF2-40B4-BE49-F238E27FC236}">
                <a16:creationId xmlns:a16="http://schemas.microsoft.com/office/drawing/2014/main" id="{10365ECB-D11F-45AB-A069-11C26AF79E18}"/>
              </a:ext>
            </a:extLst>
          </p:cNvPr>
          <p:cNvPicPr>
            <a:picLocks noChangeAspect="1"/>
          </p:cNvPicPr>
          <p:nvPr/>
        </p:nvPicPr>
        <p:blipFill rotWithShape="1">
          <a:blip r:embed="rId2"/>
          <a:srcRect t="2882" r="3939" b="6838"/>
          <a:stretch/>
        </p:blipFill>
        <p:spPr>
          <a:xfrm>
            <a:off x="786780" y="1911123"/>
            <a:ext cx="4327901" cy="3427298"/>
          </a:xfrm>
          <a:prstGeom prst="rect">
            <a:avLst/>
          </a:prstGeom>
        </p:spPr>
      </p:pic>
      <p:sp>
        <p:nvSpPr>
          <p:cNvPr id="14" name="Ellipse 13">
            <a:extLst>
              <a:ext uri="{FF2B5EF4-FFF2-40B4-BE49-F238E27FC236}">
                <a16:creationId xmlns:a16="http://schemas.microsoft.com/office/drawing/2014/main" id="{821053DF-CF20-499C-BC02-0E38BD434894}"/>
              </a:ext>
            </a:extLst>
          </p:cNvPr>
          <p:cNvSpPr/>
          <p:nvPr/>
        </p:nvSpPr>
        <p:spPr>
          <a:xfrm>
            <a:off x="971601" y="2175916"/>
            <a:ext cx="1090430" cy="782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0E4AEFCA-6E9D-4505-94C1-5A18683FEC6F}"/>
              </a:ext>
            </a:extLst>
          </p:cNvPr>
          <p:cNvSpPr/>
          <p:nvPr/>
        </p:nvSpPr>
        <p:spPr>
          <a:xfrm>
            <a:off x="3619366" y="3478892"/>
            <a:ext cx="1090430" cy="782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a:extLst>
              <a:ext uri="{FF2B5EF4-FFF2-40B4-BE49-F238E27FC236}">
                <a16:creationId xmlns:a16="http://schemas.microsoft.com/office/drawing/2014/main" id="{7652548D-A56C-4F7E-88E6-5E7E9CBA6FC7}"/>
              </a:ext>
            </a:extLst>
          </p:cNvPr>
          <p:cNvSpPr/>
          <p:nvPr/>
        </p:nvSpPr>
        <p:spPr>
          <a:xfrm>
            <a:off x="3619366" y="4491348"/>
            <a:ext cx="1090430" cy="782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a:extLst>
              <a:ext uri="{FF2B5EF4-FFF2-40B4-BE49-F238E27FC236}">
                <a16:creationId xmlns:a16="http://schemas.microsoft.com/office/drawing/2014/main" id="{24AD8F5E-7DF1-47D9-99E4-97643353E086}"/>
              </a:ext>
            </a:extLst>
          </p:cNvPr>
          <p:cNvSpPr/>
          <p:nvPr/>
        </p:nvSpPr>
        <p:spPr>
          <a:xfrm>
            <a:off x="786780" y="3253112"/>
            <a:ext cx="1090430" cy="782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0B6018E3-BE55-416E-BDF6-5CFB9DAB9DC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421" t="22347" r="10883" b="15867"/>
          <a:stretch/>
        </p:blipFill>
        <p:spPr>
          <a:xfrm rot="5400000">
            <a:off x="5468350" y="1632572"/>
            <a:ext cx="3063043" cy="42882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5969339E-954B-48DF-BC1B-6FB95470C2C4}"/>
              </a:ext>
            </a:extLst>
          </p:cNvPr>
          <p:cNvPicPr>
            <a:picLocks noChangeAspect="1"/>
          </p:cNvPicPr>
          <p:nvPr/>
        </p:nvPicPr>
        <p:blipFill rotWithShape="1">
          <a:blip r:embed="rId3"/>
          <a:srcRect b="28492"/>
          <a:stretch/>
        </p:blipFill>
        <p:spPr>
          <a:xfrm>
            <a:off x="428770" y="1783904"/>
            <a:ext cx="3678027" cy="1058125"/>
          </a:xfrm>
          <a:prstGeom prst="rect">
            <a:avLst/>
          </a:prstGeom>
        </p:spPr>
      </p:pic>
      <p:pic>
        <p:nvPicPr>
          <p:cNvPr id="9" name="Grafik 8">
            <a:extLst>
              <a:ext uri="{FF2B5EF4-FFF2-40B4-BE49-F238E27FC236}">
                <a16:creationId xmlns:a16="http://schemas.microsoft.com/office/drawing/2014/main" id="{B765D084-8688-4597-8F0B-CC95F61316B7}"/>
              </a:ext>
            </a:extLst>
          </p:cNvPr>
          <p:cNvPicPr>
            <a:picLocks noChangeAspect="1"/>
          </p:cNvPicPr>
          <p:nvPr/>
        </p:nvPicPr>
        <p:blipFill rotWithShape="1">
          <a:blip r:embed="rId4"/>
          <a:srcRect l="429" t="103577" r="3950" b="-30152"/>
          <a:stretch/>
        </p:blipFill>
        <p:spPr>
          <a:xfrm>
            <a:off x="347299" y="6165304"/>
            <a:ext cx="5292617" cy="1941382"/>
          </a:xfrm>
          <a:prstGeom prst="rect">
            <a:avLst/>
          </a:prstGeom>
        </p:spPr>
      </p:pic>
      <p:sp>
        <p:nvSpPr>
          <p:cNvPr id="11" name="Textfeld 10">
            <a:extLst>
              <a:ext uri="{FF2B5EF4-FFF2-40B4-BE49-F238E27FC236}">
                <a16:creationId xmlns:a16="http://schemas.microsoft.com/office/drawing/2014/main" id="{199079A7-8B0D-4F83-B742-EE4F32EFC04E}"/>
              </a:ext>
            </a:extLst>
          </p:cNvPr>
          <p:cNvSpPr txBox="1"/>
          <p:nvPr/>
        </p:nvSpPr>
        <p:spPr>
          <a:xfrm>
            <a:off x="421188" y="865071"/>
            <a:ext cx="8886680" cy="923330"/>
          </a:xfrm>
          <a:prstGeom prst="rect">
            <a:avLst/>
          </a:prstGeom>
          <a:noFill/>
        </p:spPr>
        <p:txBody>
          <a:bodyPr wrap="square" rtlCol="0">
            <a:spAutoFit/>
          </a:bodyPr>
          <a:lstStyle/>
          <a:p>
            <a:r>
              <a:rPr lang="de-DE" dirty="0"/>
              <a:t>Im elektrischen Feld wirkt auf die geladenen Biopolymere eine elektrische Kraft</a:t>
            </a:r>
          </a:p>
          <a:p>
            <a:r>
              <a:rPr lang="de-DE" dirty="0"/>
              <a:t>in Richtung des positiven Pols. Während der Wanderung durch ein Medium wirkt </a:t>
            </a:r>
          </a:p>
          <a:p>
            <a:r>
              <a:rPr lang="de-DE" dirty="0"/>
              <a:t>auch eine entgegen gesetzte Reibungskraft auf die Biomoleküle.</a:t>
            </a:r>
          </a:p>
        </p:txBody>
      </p:sp>
      <p:sp>
        <p:nvSpPr>
          <p:cNvPr id="14" name="Textfeld 13">
            <a:extLst>
              <a:ext uri="{FF2B5EF4-FFF2-40B4-BE49-F238E27FC236}">
                <a16:creationId xmlns:a16="http://schemas.microsoft.com/office/drawing/2014/main" id="{B66AC853-8BBD-46E0-B2D3-E219DBE71B46}"/>
              </a:ext>
            </a:extLst>
          </p:cNvPr>
          <p:cNvSpPr txBox="1"/>
          <p:nvPr/>
        </p:nvSpPr>
        <p:spPr>
          <a:xfrm>
            <a:off x="395536" y="6581001"/>
            <a:ext cx="5718232" cy="253916"/>
          </a:xfrm>
          <a:prstGeom prst="rect">
            <a:avLst/>
          </a:prstGeom>
          <a:noFill/>
        </p:spPr>
        <p:txBody>
          <a:bodyPr wrap="none" rtlCol="0">
            <a:spAutoFit/>
          </a:bodyPr>
          <a:lstStyle/>
          <a:p>
            <a:r>
              <a:rPr lang="de-DE" sz="1050" b="1" dirty="0"/>
              <a:t>Quelle: (Common Creative License-Non-Commercial) Christopher Schlemm; Bild: Ramona von </a:t>
            </a:r>
            <a:r>
              <a:rPr lang="de-DE" sz="1050" b="1" dirty="0" err="1"/>
              <a:t>Linen</a:t>
            </a:r>
            <a:endParaRPr lang="de-DE" sz="1050" b="1" dirty="0"/>
          </a:p>
        </p:txBody>
      </p:sp>
      <p:sp>
        <p:nvSpPr>
          <p:cNvPr id="15" name="Textfeld 14">
            <a:extLst>
              <a:ext uri="{FF2B5EF4-FFF2-40B4-BE49-F238E27FC236}">
                <a16:creationId xmlns:a16="http://schemas.microsoft.com/office/drawing/2014/main" id="{A8B6F1B0-BF42-45A2-A037-60D4217BDA75}"/>
              </a:ext>
            </a:extLst>
          </p:cNvPr>
          <p:cNvSpPr txBox="1"/>
          <p:nvPr/>
        </p:nvSpPr>
        <p:spPr>
          <a:xfrm>
            <a:off x="428770" y="475261"/>
            <a:ext cx="4428841" cy="369332"/>
          </a:xfrm>
          <a:prstGeom prst="rect">
            <a:avLst/>
          </a:prstGeom>
          <a:noFill/>
        </p:spPr>
        <p:txBody>
          <a:bodyPr wrap="none" rtlCol="0">
            <a:spAutoFit/>
          </a:bodyPr>
          <a:lstStyle/>
          <a:p>
            <a:r>
              <a:rPr lang="de-DE" b="1" dirty="0"/>
              <a:t>Das physikalische Prinzip der Elektrophorese</a:t>
            </a:r>
          </a:p>
        </p:txBody>
      </p:sp>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1971C007-A146-4A73-B47A-6DCE426FFC99}"/>
                  </a:ext>
                </a:extLst>
              </p:cNvPr>
              <p:cNvSpPr txBox="1"/>
              <p:nvPr/>
            </p:nvSpPr>
            <p:spPr>
              <a:xfrm>
                <a:off x="419213" y="2758635"/>
                <a:ext cx="8289257" cy="3932743"/>
              </a:xfrm>
              <a:prstGeom prst="rect">
                <a:avLst/>
              </a:prstGeom>
              <a:noFill/>
            </p:spPr>
            <p:txBody>
              <a:bodyPr wrap="square">
                <a:spAutoFit/>
              </a:bodyPr>
              <a:lstStyle/>
              <a:p>
                <a:r>
                  <a:rPr lang="de-DE" dirty="0"/>
                  <a:t>Die elektrische Kraft beschleunigt die Biomoleküle entlang des Kraftvektors </a:t>
                </a:r>
                <a14:m>
                  <m:oMath xmlns:m="http://schemas.openxmlformats.org/officeDocument/2006/math">
                    <m:acc>
                      <m:accPr>
                        <m:chr m:val="⃗"/>
                        <m:ctrlPr>
                          <a:rPr lang="de-DE" i="1" smtClean="0">
                            <a:latin typeface="Cambria Math" panose="02040503050406030204" pitchFamily="18" charset="0"/>
                          </a:rPr>
                        </m:ctrlPr>
                      </m:accPr>
                      <m:e>
                        <m:sSub>
                          <m:sSubPr>
                            <m:ctrlPr>
                              <a:rPr lang="de-DE" i="1" smtClean="0">
                                <a:latin typeface="Cambria Math" panose="02040503050406030204" pitchFamily="18" charset="0"/>
                              </a:rPr>
                            </m:ctrlPr>
                          </m:sSubPr>
                          <m:e>
                            <m:r>
                              <a:rPr lang="de-DE" b="0" i="1" smtClean="0">
                                <a:latin typeface="Cambria Math" panose="02040503050406030204" pitchFamily="18" charset="0"/>
                              </a:rPr>
                              <m:t>𝐹</m:t>
                            </m:r>
                          </m:e>
                          <m:sub>
                            <m:r>
                              <a:rPr lang="de-DE" b="0" i="1" smtClean="0">
                                <a:latin typeface="Cambria Math" panose="02040503050406030204" pitchFamily="18" charset="0"/>
                              </a:rPr>
                              <m:t>𝐸𝑙𝑒𝑘</m:t>
                            </m:r>
                          </m:sub>
                        </m:sSub>
                      </m:e>
                    </m:acc>
                  </m:oMath>
                </a14:m>
                <a:r>
                  <a:rPr lang="de-DE" dirty="0"/>
                  <a:t>. Die Reibungskraft </a:t>
                </a:r>
                <a14:m>
                  <m:oMath xmlns:m="http://schemas.openxmlformats.org/officeDocument/2006/math">
                    <m:acc>
                      <m:accPr>
                        <m:chr m:val="⃗"/>
                        <m:ctrlPr>
                          <a:rPr lang="de-DE" i="1">
                            <a:latin typeface="Cambria Math" panose="02040503050406030204" pitchFamily="18" charset="0"/>
                          </a:rPr>
                        </m:ctrlPr>
                      </m:accPr>
                      <m:e>
                        <m:sSub>
                          <m:sSubPr>
                            <m:ctrlPr>
                              <a:rPr lang="de-DE" i="1">
                                <a:latin typeface="Cambria Math" panose="02040503050406030204" pitchFamily="18" charset="0"/>
                              </a:rPr>
                            </m:ctrlPr>
                          </m:sSubPr>
                          <m:e>
                            <m:r>
                              <a:rPr lang="de-DE" i="1">
                                <a:latin typeface="Cambria Math" panose="02040503050406030204" pitchFamily="18" charset="0"/>
                              </a:rPr>
                              <m:t>𝐹</m:t>
                            </m:r>
                          </m:e>
                          <m:sub>
                            <m:r>
                              <a:rPr lang="de-DE" b="0" i="1" smtClean="0">
                                <a:latin typeface="Cambria Math" panose="02040503050406030204" pitchFamily="18" charset="0"/>
                              </a:rPr>
                              <m:t>𝑅𝑒𝑖𝑏</m:t>
                            </m:r>
                          </m:sub>
                        </m:sSub>
                      </m:e>
                    </m:acc>
                    <m:r>
                      <a:rPr lang="de-DE" i="1">
                        <a:latin typeface="Cambria Math" panose="02040503050406030204" pitchFamily="18" charset="0"/>
                      </a:rPr>
                      <m:t> </m:t>
                    </m:r>
                  </m:oMath>
                </a14:m>
                <a:r>
                  <a:rPr lang="de-DE" dirty="0"/>
                  <a:t>wirkt entgegen der elektrischen Kraft. Sie hängt von der Umgebung und der Form und Größe der Moleküle ab. Um die Reibung zu erhöhen, wandern die Teilchen durch ein Gel- bei Nukleinsäuren durch ein Agarose-Gel.  Die Reibungskraft lässt sich nach dem Gesetz von Stokes beschreiben:</a:t>
                </a:r>
              </a:p>
              <a:p>
                <a:endParaRPr lang="de-DE" dirty="0"/>
              </a:p>
              <a:p>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𝐹</m:t>
                        </m:r>
                      </m:e>
                      <m:sub>
                        <m:r>
                          <a:rPr lang="de-DE" b="0" i="1" smtClean="0">
                            <a:latin typeface="Cambria Math" panose="02040503050406030204" pitchFamily="18" charset="0"/>
                          </a:rPr>
                          <m:t>𝑅𝑒𝑖𝑏𝑢𝑛𝑔</m:t>
                        </m:r>
                      </m:sub>
                    </m:sSub>
                    <m:r>
                      <a:rPr lang="de-DE" b="0" i="1" smtClean="0">
                        <a:latin typeface="Cambria Math" panose="02040503050406030204" pitchFamily="18" charset="0"/>
                      </a:rPr>
                      <m:t>=6</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𝜋</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𝑟</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𝜂</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𝑣</m:t>
                    </m:r>
                  </m:oMath>
                </a14:m>
                <a:r>
                  <a:rPr lang="de-DE" b="0" dirty="0">
                    <a:ea typeface="Cambria Math" panose="02040503050406030204" pitchFamily="18" charset="0"/>
                  </a:rPr>
                  <a:t> 	</a:t>
                </a:r>
              </a:p>
              <a:p>
                <a:r>
                  <a:rPr lang="de-DE" sz="1200" b="0" dirty="0">
                    <a:ea typeface="Cambria Math" panose="02040503050406030204" pitchFamily="18" charset="0"/>
                  </a:rPr>
                  <a:t>(</a:t>
                </a:r>
                <a14:m>
                  <m:oMath xmlns:m="http://schemas.openxmlformats.org/officeDocument/2006/math">
                    <m:r>
                      <a:rPr lang="de-DE" sz="1200" i="1">
                        <a:latin typeface="Cambria Math" panose="02040503050406030204" pitchFamily="18" charset="0"/>
                        <a:ea typeface="Cambria Math" panose="02040503050406030204" pitchFamily="18" charset="0"/>
                      </a:rPr>
                      <m:t>𝜋</m:t>
                    </m:r>
                    <m:r>
                      <a:rPr lang="de-DE" sz="1200" b="0" i="1" smtClean="0">
                        <a:latin typeface="Cambria Math" panose="02040503050406030204" pitchFamily="18" charset="0"/>
                        <a:ea typeface="Cambria Math" panose="02040503050406030204" pitchFamily="18" charset="0"/>
                      </a:rPr>
                      <m:t>=3,14159, </m:t>
                    </m:r>
                    <m:r>
                      <a:rPr lang="de-DE" sz="1200" i="1">
                        <a:latin typeface="Cambria Math" panose="02040503050406030204" pitchFamily="18" charset="0"/>
                        <a:ea typeface="Cambria Math" panose="02040503050406030204" pitchFamily="18" charset="0"/>
                      </a:rPr>
                      <m:t>𝑟</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𝑃𝑎𝑟𝑡𝑖𝑘𝑒𝑙𝑟𝑎𝑑𝑖𝑢𝑠</m:t>
                    </m:r>
                    <m:r>
                      <a:rPr lang="de-DE" sz="1200" b="0" i="1" smtClean="0">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𝜂</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𝑉𝑖𝑠𝑘𝑜𝑠𝑖𝑡</m:t>
                    </m:r>
                    <m:r>
                      <a:rPr lang="de-DE" sz="1200" b="0" i="1" smtClean="0">
                        <a:latin typeface="Cambria Math" panose="02040503050406030204" pitchFamily="18" charset="0"/>
                        <a:ea typeface="Cambria Math" panose="02040503050406030204" pitchFamily="18" charset="0"/>
                      </a:rPr>
                      <m:t>ä</m:t>
                    </m:r>
                    <m:r>
                      <a:rPr lang="de-DE" sz="1200" b="0" i="1" smtClean="0">
                        <a:latin typeface="Cambria Math" panose="02040503050406030204" pitchFamily="18" charset="0"/>
                        <a:ea typeface="Cambria Math" panose="02040503050406030204" pitchFamily="18" charset="0"/>
                      </a:rPr>
                      <m:t>𝑡</m:t>
                    </m:r>
                    <m:r>
                      <a:rPr lang="de-DE" sz="1200" b="0" i="1" smtClean="0">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𝑣</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𝑃𝑎𝑟𝑡𝑖𝑘𝑒𝑙𝑔𝑒𝑠𝑐h𝑤𝑖𝑛𝑑𝑖𝑔𝑘𝑒𝑖𝑡</m:t>
                    </m:r>
                    <m:r>
                      <a:rPr lang="de-DE" sz="1200" b="0" i="1" smtClean="0">
                        <a:latin typeface="Cambria Math" panose="02040503050406030204" pitchFamily="18" charset="0"/>
                        <a:ea typeface="Cambria Math" panose="02040503050406030204" pitchFamily="18" charset="0"/>
                      </a:rPr>
                      <m:t>)</m:t>
                    </m:r>
                  </m:oMath>
                </a14:m>
                <a:r>
                  <a:rPr lang="de-DE" sz="1200" dirty="0">
                    <a:ea typeface="Cambria Math" panose="02040503050406030204" pitchFamily="18" charset="0"/>
                  </a:rPr>
                  <a:t> </a:t>
                </a:r>
                <a:endParaRPr lang="de-DE" sz="1200" b="0" dirty="0">
                  <a:ea typeface="Cambria Math" panose="02040503050406030204" pitchFamily="18" charset="0"/>
                </a:endParaRPr>
              </a:p>
              <a:p>
                <a14:m>
                  <m:oMath xmlns:m="http://schemas.openxmlformats.org/officeDocument/2006/math">
                    <m:sSub>
                      <m:sSubPr>
                        <m:ctrlPr>
                          <a:rPr lang="de-DE" i="1" smtClean="0">
                            <a:latin typeface="Cambria Math" panose="02040503050406030204" pitchFamily="18" charset="0"/>
                          </a:rPr>
                        </m:ctrlPr>
                      </m:sSubPr>
                      <m:e>
                        <m:r>
                          <a:rPr lang="de-DE" b="0" i="1" smtClean="0">
                            <a:latin typeface="Cambria Math" panose="02040503050406030204" pitchFamily="18" charset="0"/>
                          </a:rPr>
                          <m:t>𝐹</m:t>
                        </m:r>
                      </m:e>
                      <m:sub>
                        <m:r>
                          <a:rPr lang="de-DE" b="0" i="1" smtClean="0">
                            <a:latin typeface="Cambria Math" panose="02040503050406030204" pitchFamily="18" charset="0"/>
                          </a:rPr>
                          <m:t>𝐸𝑙𝑒𝑘𝑡𝑟𝑖𝑠𝑐h</m:t>
                        </m:r>
                      </m:sub>
                    </m:sSub>
                    <m:r>
                      <a:rPr lang="de-DE" b="0" i="1" smtClean="0">
                        <a:latin typeface="Cambria Math" panose="02040503050406030204" pitchFamily="18" charset="0"/>
                      </a:rPr>
                      <m:t>=</m:t>
                    </m:r>
                    <m:r>
                      <a:rPr lang="de-DE" b="0" i="1" smtClean="0">
                        <a:latin typeface="Cambria Math" panose="02040503050406030204" pitchFamily="18" charset="0"/>
                      </a:rPr>
                      <m:t>𝑞</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𝐸</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𝑒</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𝑧</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𝐸</m:t>
                    </m:r>
                  </m:oMath>
                </a14:m>
                <a:r>
                  <a:rPr lang="de-DE" dirty="0"/>
                  <a:t>  </a:t>
                </a:r>
              </a:p>
              <a:p>
                <a:r>
                  <a:rPr lang="de-DE" sz="1200" dirty="0"/>
                  <a:t>(</a:t>
                </a:r>
                <a14:m>
                  <m:oMath xmlns:m="http://schemas.openxmlformats.org/officeDocument/2006/math">
                    <m:r>
                      <a:rPr lang="de-DE" sz="1200" i="1">
                        <a:latin typeface="Cambria Math" panose="02040503050406030204" pitchFamily="18" charset="0"/>
                      </a:rPr>
                      <m:t>𝑞</m:t>
                    </m:r>
                    <m:r>
                      <a:rPr lang="de-DE" sz="1200" b="0" i="1" smtClean="0">
                        <a:latin typeface="Cambria Math" panose="02040503050406030204" pitchFamily="18" charset="0"/>
                      </a:rPr>
                      <m:t>:</m:t>
                    </m:r>
                    <m:r>
                      <a:rPr lang="de-DE" sz="1200" b="0" i="1" smtClean="0">
                        <a:latin typeface="Cambria Math" panose="02040503050406030204" pitchFamily="18" charset="0"/>
                      </a:rPr>
                      <m:t>𝑒𝑙𝑒𝑘𝑡𝑟𝑖𝑠𝑐h𝑒</m:t>
                    </m:r>
                    <m:r>
                      <a:rPr lang="de-DE" sz="1200" b="0" i="1" smtClean="0">
                        <a:latin typeface="Cambria Math" panose="02040503050406030204" pitchFamily="18" charset="0"/>
                      </a:rPr>
                      <m:t> </m:t>
                    </m:r>
                    <m:r>
                      <a:rPr lang="de-DE" sz="1200" b="0" i="1" smtClean="0">
                        <a:latin typeface="Cambria Math" panose="02040503050406030204" pitchFamily="18" charset="0"/>
                      </a:rPr>
                      <m:t>𝐺𝑒𝑠𝑎𝑚𝑡𝑙𝑎𝑑𝑢𝑛𝑔</m:t>
                    </m:r>
                    <m:r>
                      <a:rPr lang="de-DE" sz="1200" b="0" i="1" smtClean="0">
                        <a:latin typeface="Cambria Math" panose="02040503050406030204" pitchFamily="18" charset="0"/>
                      </a:rPr>
                      <m:t>,  </m:t>
                    </m:r>
                    <m:r>
                      <a:rPr lang="de-DE" sz="1200" i="1">
                        <a:latin typeface="Cambria Math" panose="02040503050406030204" pitchFamily="18" charset="0"/>
                        <a:ea typeface="Cambria Math" panose="02040503050406030204" pitchFamily="18" charset="0"/>
                      </a:rPr>
                      <m:t>𝐸</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𝑒𝑙𝑒𝑘𝑡𝑟𝑖𝑠𝑐h𝑒</m:t>
                    </m:r>
                    <m:r>
                      <a:rPr lang="de-DE" sz="1200" b="0" i="1" smtClean="0">
                        <a:latin typeface="Cambria Math" panose="02040503050406030204" pitchFamily="18" charset="0"/>
                        <a:ea typeface="Cambria Math" panose="02040503050406030204" pitchFamily="18" charset="0"/>
                      </a:rPr>
                      <m:t> </m:t>
                    </m:r>
                    <m:r>
                      <a:rPr lang="de-DE" sz="1200" b="0" i="1" smtClean="0">
                        <a:latin typeface="Cambria Math" panose="02040503050406030204" pitchFamily="18" charset="0"/>
                        <a:ea typeface="Cambria Math" panose="02040503050406030204" pitchFamily="18" charset="0"/>
                      </a:rPr>
                      <m:t>𝐹𝑒𝑙𝑑𝑠𝑡</m:t>
                    </m:r>
                    <m:r>
                      <a:rPr lang="de-DE" sz="1200" b="0" i="1" smtClean="0">
                        <a:latin typeface="Cambria Math" panose="02040503050406030204" pitchFamily="18" charset="0"/>
                        <a:ea typeface="Cambria Math" panose="02040503050406030204" pitchFamily="18" charset="0"/>
                      </a:rPr>
                      <m:t>ä</m:t>
                    </m:r>
                    <m:r>
                      <a:rPr lang="de-DE" sz="1200" b="0" i="1" smtClean="0">
                        <a:latin typeface="Cambria Math" panose="02040503050406030204" pitchFamily="18" charset="0"/>
                        <a:ea typeface="Cambria Math" panose="02040503050406030204" pitchFamily="18" charset="0"/>
                      </a:rPr>
                      <m:t>𝑟𝑘𝑒</m:t>
                    </m:r>
                    <m:r>
                      <a:rPr lang="de-DE" sz="1200" b="0" i="1" smtClean="0">
                        <a:latin typeface="Cambria Math" panose="02040503050406030204" pitchFamily="18" charset="0"/>
                        <a:ea typeface="Cambria Math" panose="02040503050406030204" pitchFamily="18" charset="0"/>
                      </a:rPr>
                      <m:t>, </m:t>
                    </m:r>
                    <m:r>
                      <a:rPr lang="de-DE" sz="1200" i="1">
                        <a:latin typeface="Cambria Math" panose="02040503050406030204" pitchFamily="18" charset="0"/>
                        <a:ea typeface="Cambria Math" panose="02040503050406030204" pitchFamily="18" charset="0"/>
                      </a:rPr>
                      <m:t>𝑒</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𝐸𝑙𝑒𝑚𝑒𝑛𝑡𝑎𝑟𝑙𝑎𝑑𝑢𝑛𝑔</m:t>
                    </m:r>
                    <m:r>
                      <a:rPr lang="de-DE" sz="1200" b="0" i="1" smtClean="0">
                        <a:latin typeface="Cambria Math" panose="02040503050406030204" pitchFamily="18" charset="0"/>
                        <a:ea typeface="Cambria Math" panose="02040503050406030204" pitchFamily="18" charset="0"/>
                      </a:rPr>
                      <m:t> </m:t>
                    </m:r>
                    <m:d>
                      <m:dPr>
                        <m:ctrlPr>
                          <a:rPr lang="de-DE" sz="1200" b="0" i="1" smtClean="0">
                            <a:latin typeface="Cambria Math" panose="02040503050406030204" pitchFamily="18" charset="0"/>
                            <a:ea typeface="Cambria Math" panose="02040503050406030204" pitchFamily="18" charset="0"/>
                          </a:rPr>
                        </m:ctrlPr>
                      </m:dPr>
                      <m:e>
                        <m:r>
                          <a:rPr lang="de-DE" sz="1200" b="0" i="1" smtClean="0">
                            <a:latin typeface="Cambria Math" panose="02040503050406030204" pitchFamily="18" charset="0"/>
                            <a:ea typeface="Cambria Math" panose="02040503050406030204" pitchFamily="18" charset="0"/>
                          </a:rPr>
                          <m:t>≈1,602</m:t>
                        </m:r>
                        <m:r>
                          <a:rPr lang="de-DE" sz="1200" i="1">
                            <a:latin typeface="Cambria Math" panose="02040503050406030204" pitchFamily="18" charset="0"/>
                            <a:ea typeface="Cambria Math" panose="02040503050406030204" pitchFamily="18" charset="0"/>
                          </a:rPr>
                          <m:t>∙</m:t>
                        </m:r>
                        <m:sSup>
                          <m:sSupPr>
                            <m:ctrlPr>
                              <a:rPr lang="de-DE" sz="1200" i="1" smtClean="0">
                                <a:latin typeface="Cambria Math" panose="02040503050406030204" pitchFamily="18" charset="0"/>
                                <a:ea typeface="Cambria Math" panose="02040503050406030204" pitchFamily="18" charset="0"/>
                              </a:rPr>
                            </m:ctrlPr>
                          </m:sSupPr>
                          <m:e>
                            <m:r>
                              <a:rPr lang="de-DE" sz="1200" b="0" i="1" smtClean="0">
                                <a:latin typeface="Cambria Math" panose="02040503050406030204" pitchFamily="18" charset="0"/>
                                <a:ea typeface="Cambria Math" panose="02040503050406030204" pitchFamily="18" charset="0"/>
                              </a:rPr>
                              <m:t>10</m:t>
                            </m:r>
                          </m:e>
                          <m:sup>
                            <m:r>
                              <a:rPr lang="de-DE" sz="1200" b="0" i="1" smtClean="0">
                                <a:latin typeface="Cambria Math" panose="02040503050406030204" pitchFamily="18" charset="0"/>
                                <a:ea typeface="Cambria Math" panose="02040503050406030204" pitchFamily="18" charset="0"/>
                              </a:rPr>
                              <m:t>−19</m:t>
                            </m:r>
                          </m:sup>
                        </m:sSup>
                        <m:r>
                          <a:rPr lang="de-DE" sz="1200" b="0" i="1" smtClean="0">
                            <a:latin typeface="Cambria Math" panose="02040503050406030204" pitchFamily="18" charset="0"/>
                            <a:ea typeface="Cambria Math" panose="02040503050406030204" pitchFamily="18" charset="0"/>
                          </a:rPr>
                          <m:t>𝐶</m:t>
                        </m:r>
                      </m:e>
                    </m:d>
                    <m:r>
                      <a:rPr lang="de-DE" sz="1200" b="0" i="1" smtClean="0">
                        <a:latin typeface="Cambria Math" panose="02040503050406030204" pitchFamily="18" charset="0"/>
                        <a:ea typeface="Cambria Math" panose="02040503050406030204" pitchFamily="18" charset="0"/>
                      </a:rPr>
                      <m:t>,</m:t>
                    </m:r>
                    <m:r>
                      <a:rPr lang="de-DE" sz="1200" i="1">
                        <a:latin typeface="Cambria Math" panose="02040503050406030204" pitchFamily="18" charset="0"/>
                        <a:ea typeface="Cambria Math" panose="02040503050406030204" pitchFamily="18" charset="0"/>
                      </a:rPr>
                      <m:t>𝑧</m:t>
                    </m:r>
                    <m:r>
                      <a:rPr lang="de-DE" sz="1200" b="0" i="1" smtClean="0">
                        <a:latin typeface="Cambria Math" panose="02040503050406030204" pitchFamily="18" charset="0"/>
                        <a:ea typeface="Cambria Math" panose="02040503050406030204" pitchFamily="18" charset="0"/>
                      </a:rPr>
                      <m:t>:</m:t>
                    </m:r>
                    <m:r>
                      <a:rPr lang="de-DE" sz="1200" b="0" i="1" smtClean="0">
                        <a:latin typeface="Cambria Math" panose="02040503050406030204" pitchFamily="18" charset="0"/>
                        <a:ea typeface="Cambria Math" panose="02040503050406030204" pitchFamily="18" charset="0"/>
                      </a:rPr>
                      <m:t>𝐿𝑎𝑑𝑢𝑛𝑔𝑠𝑧𝑎h𝑙</m:t>
                    </m:r>
                    <m:r>
                      <a:rPr lang="de-DE" sz="1200" b="0" i="1" smtClean="0">
                        <a:latin typeface="Cambria Math" panose="02040503050406030204" pitchFamily="18" charset="0"/>
                        <a:ea typeface="Cambria Math" panose="02040503050406030204" pitchFamily="18" charset="0"/>
                      </a:rPr>
                      <m:t>)</m:t>
                    </m:r>
                  </m:oMath>
                </a14:m>
                <a:r>
                  <a:rPr lang="de-DE" sz="1200" dirty="0"/>
                  <a:t> </a:t>
                </a:r>
              </a:p>
              <a:p>
                <a:endParaRPr lang="de-DE" sz="1200" dirty="0"/>
              </a:p>
              <a:p>
                <a:r>
                  <a:rPr lang="de-DE" dirty="0"/>
                  <a:t>Beide Gleichungen werden gleich gestellt und nach der gesuchten Größe v umgestellt: </a:t>
                </a:r>
              </a:p>
              <a:p>
                <a14:m>
                  <m:oMath xmlns:m="http://schemas.openxmlformats.org/officeDocument/2006/math">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𝑧</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𝐸</m:t>
                    </m:r>
                    <m:r>
                      <a:rPr lang="de-DE" i="1">
                        <a:latin typeface="Cambria Math" panose="02040503050406030204" pitchFamily="18" charset="0"/>
                        <a:ea typeface="Cambria Math" panose="02040503050406030204" pitchFamily="18" charset="0"/>
                      </a:rPr>
                      <m:t>=6∙</m:t>
                    </m:r>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𝜂</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𝑣</m:t>
                    </m:r>
                  </m:oMath>
                </a14:m>
                <a:r>
                  <a:rPr lang="de-DE" dirty="0">
                    <a:ea typeface="Cambria Math" panose="02040503050406030204" pitchFamily="18" charset="0"/>
                  </a:rPr>
                  <a:t>  </a:t>
                </a:r>
                <a14:m>
                  <m:oMath xmlns:m="http://schemas.openxmlformats.org/officeDocument/2006/math">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𝑣</m:t>
                    </m:r>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𝑒</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𝑧</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𝐸</m:t>
                        </m:r>
                      </m:num>
                      <m:den>
                        <m:r>
                          <a:rPr lang="de-DE" i="1">
                            <a:latin typeface="Cambria Math" panose="02040503050406030204" pitchFamily="18" charset="0"/>
                          </a:rPr>
                          <m:t>6</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𝜋</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𝑟</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𝜂</m:t>
                        </m:r>
                      </m:den>
                    </m:f>
                  </m:oMath>
                </a14:m>
                <a:endParaRPr lang="de-DE" dirty="0">
                  <a:ea typeface="Cambria Math" panose="02040503050406030204" pitchFamily="18" charset="0"/>
                </a:endParaRPr>
              </a:p>
              <a:p>
                <a:endParaRPr lang="de-DE" dirty="0"/>
              </a:p>
            </p:txBody>
          </p:sp>
        </mc:Choice>
        <mc:Fallback xmlns="">
          <p:sp>
            <p:nvSpPr>
              <p:cNvPr id="10" name="Textfeld 9">
                <a:extLst>
                  <a:ext uri="{FF2B5EF4-FFF2-40B4-BE49-F238E27FC236}">
                    <a16:creationId xmlns:a16="http://schemas.microsoft.com/office/drawing/2014/main" id="{1971C007-A146-4A73-B47A-6DCE426FFC99}"/>
                  </a:ext>
                </a:extLst>
              </p:cNvPr>
              <p:cNvSpPr txBox="1">
                <a:spLocks noRot="1" noChangeAspect="1" noMove="1" noResize="1" noEditPoints="1" noAdjustHandles="1" noChangeArrowheads="1" noChangeShapeType="1" noTextEdit="1"/>
              </p:cNvSpPr>
              <p:nvPr/>
            </p:nvSpPr>
            <p:spPr>
              <a:xfrm>
                <a:off x="419213" y="2758635"/>
                <a:ext cx="8289257" cy="3932743"/>
              </a:xfrm>
              <a:prstGeom prst="rect">
                <a:avLst/>
              </a:prstGeom>
              <a:blipFill>
                <a:blip r:embed="rId5"/>
                <a:stretch>
                  <a:fillRect l="-662"/>
                </a:stretch>
              </a:blipFill>
            </p:spPr>
            <p:txBody>
              <a:bodyPr/>
              <a:lstStyle/>
              <a:p>
                <a:r>
                  <a:rPr lang="de-DE">
                    <a:noFill/>
                  </a:rPr>
                  <a:t> </a:t>
                </a:r>
              </a:p>
            </p:txBody>
          </p:sp>
        </mc:Fallback>
      </mc:AlternateContent>
    </p:spTree>
    <p:extLst>
      <p:ext uri="{BB962C8B-B14F-4D97-AF65-F5344CB8AC3E}">
        <p14:creationId xmlns:p14="http://schemas.microsoft.com/office/powerpoint/2010/main" val="390040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D73CFA-C1BD-496D-AF0C-F60A55B92356}"/>
              </a:ext>
            </a:extLst>
          </p:cNvPr>
          <p:cNvSpPr txBox="1"/>
          <p:nvPr/>
        </p:nvSpPr>
        <p:spPr>
          <a:xfrm>
            <a:off x="755576" y="6604084"/>
            <a:ext cx="6984776" cy="253916"/>
          </a:xfrm>
          <a:prstGeom prst="rect">
            <a:avLst/>
          </a:prstGeom>
          <a:noFill/>
        </p:spPr>
        <p:txBody>
          <a:bodyPr wrap="square">
            <a:spAutoFit/>
          </a:bodyPr>
          <a:lstStyle/>
          <a:p>
            <a:r>
              <a:rPr lang="de-DE" sz="1050" b="1" dirty="0"/>
              <a:t>Quelle: (Common Creative License- Non-Commercial) Entdecker &amp; Erfinder: C. S. ; Gestaltung: Ramona von </a:t>
            </a:r>
            <a:r>
              <a:rPr lang="de-DE" sz="1050" b="1" dirty="0" err="1"/>
              <a:t>Linen</a:t>
            </a:r>
            <a:endParaRPr lang="de-DE" sz="1050" dirty="0"/>
          </a:p>
        </p:txBody>
      </p:sp>
      <p:graphicFrame>
        <p:nvGraphicFramePr>
          <p:cNvPr id="3" name="Tabelle 2">
            <a:extLst>
              <a:ext uri="{FF2B5EF4-FFF2-40B4-BE49-F238E27FC236}">
                <a16:creationId xmlns:a16="http://schemas.microsoft.com/office/drawing/2014/main" id="{E387A63E-F4BA-4E0C-B30E-064A596356CB}"/>
              </a:ext>
            </a:extLst>
          </p:cNvPr>
          <p:cNvGraphicFramePr>
            <a:graphicFrameLocks noGrp="1"/>
          </p:cNvGraphicFramePr>
          <p:nvPr>
            <p:extLst>
              <p:ext uri="{D42A27DB-BD31-4B8C-83A1-F6EECF244321}">
                <p14:modId xmlns:p14="http://schemas.microsoft.com/office/powerpoint/2010/main" val="2088160179"/>
              </p:ext>
            </p:extLst>
          </p:nvPr>
        </p:nvGraphicFramePr>
        <p:xfrm>
          <a:off x="827584" y="655208"/>
          <a:ext cx="6336704" cy="3695700"/>
        </p:xfrm>
        <a:graphic>
          <a:graphicData uri="http://schemas.openxmlformats.org/drawingml/2006/table">
            <a:tbl>
              <a:tblPr>
                <a:tableStyleId>{5C22544A-7EE6-4342-B048-85BDC9FD1C3A}</a:tableStyleId>
              </a:tblPr>
              <a:tblGrid>
                <a:gridCol w="576064">
                  <a:extLst>
                    <a:ext uri="{9D8B030D-6E8A-4147-A177-3AD203B41FA5}">
                      <a16:colId xmlns:a16="http://schemas.microsoft.com/office/drawing/2014/main" val="2513770405"/>
                    </a:ext>
                  </a:extLst>
                </a:gridCol>
                <a:gridCol w="1080120">
                  <a:extLst>
                    <a:ext uri="{9D8B030D-6E8A-4147-A177-3AD203B41FA5}">
                      <a16:colId xmlns:a16="http://schemas.microsoft.com/office/drawing/2014/main" val="2301828622"/>
                    </a:ext>
                  </a:extLst>
                </a:gridCol>
                <a:gridCol w="1368152">
                  <a:extLst>
                    <a:ext uri="{9D8B030D-6E8A-4147-A177-3AD203B41FA5}">
                      <a16:colId xmlns:a16="http://schemas.microsoft.com/office/drawing/2014/main" val="1120379020"/>
                    </a:ext>
                  </a:extLst>
                </a:gridCol>
                <a:gridCol w="1368152">
                  <a:extLst>
                    <a:ext uri="{9D8B030D-6E8A-4147-A177-3AD203B41FA5}">
                      <a16:colId xmlns:a16="http://schemas.microsoft.com/office/drawing/2014/main" val="712002178"/>
                    </a:ext>
                  </a:extLst>
                </a:gridCol>
                <a:gridCol w="1944216">
                  <a:extLst>
                    <a:ext uri="{9D8B030D-6E8A-4147-A177-3AD203B41FA5}">
                      <a16:colId xmlns:a16="http://schemas.microsoft.com/office/drawing/2014/main" val="1219303245"/>
                    </a:ext>
                  </a:extLst>
                </a:gridCol>
              </a:tblGrid>
              <a:tr h="190500">
                <a:tc>
                  <a:txBody>
                    <a:bodyPr/>
                    <a:lstStyle/>
                    <a:p>
                      <a:pPr algn="l" fontAlgn="b"/>
                      <a:r>
                        <a:rPr lang="de-DE" sz="1400" b="1" u="none" strike="noStrike" dirty="0">
                          <a:effectLst/>
                        </a:rPr>
                        <a:t>Geräte:</a:t>
                      </a:r>
                      <a:endParaRPr lang="de-DE"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fontAlgn="b">
                        <a:buFont typeface="Arial" panose="020B0604020202020204" pitchFamily="34" charset="0"/>
                        <a:buNone/>
                      </a:pPr>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100ml Erlenmeyerkolben</a:t>
                      </a:r>
                    </a:p>
                    <a:p>
                      <a:pPr marL="0" indent="0" algn="l" fontAlgn="b">
                        <a:buFont typeface="Arial" panose="020B0604020202020204" pitchFamily="34" charset="0"/>
                        <a:buNone/>
                      </a:pPr>
                      <a:endParaRPr lang="de-DE" sz="11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 100 ml Messzylinder </a:t>
                      </a: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lgn="l" fontAlgn="b">
                        <a:buFont typeface="Wingdings" panose="05000000000000000000" pitchFamily="2" charset="2"/>
                        <a:buChar char=""/>
                      </a:pPr>
                      <a:r>
                        <a:rPr lang="de-DE" sz="1100" b="0" i="0" u="none" strike="noStrike" dirty="0">
                          <a:solidFill>
                            <a:srgbClr val="000000"/>
                          </a:solidFill>
                          <a:effectLst/>
                          <a:latin typeface="Calibri" panose="020F0502020204030204" pitchFamily="34" charset="0"/>
                        </a:rPr>
                        <a:t>Spatel</a:t>
                      </a:r>
                    </a:p>
                    <a:p>
                      <a:pPr marL="171450" indent="-171450" algn="l" fontAlgn="b">
                        <a:buFont typeface="Wingdings" panose="05000000000000000000" pitchFamily="2" charset="2"/>
                        <a:buChar char=""/>
                      </a:pPr>
                      <a:r>
                        <a:rPr lang="de-DE" sz="1100" b="0" i="0" u="none" strike="noStrike" dirty="0">
                          <a:solidFill>
                            <a:srgbClr val="000000"/>
                          </a:solidFill>
                          <a:effectLst/>
                          <a:latin typeface="Calibri" panose="020F0502020204030204" pitchFamily="34" charset="0"/>
                        </a:rPr>
                        <a:t>Glasstab</a:t>
                      </a: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Micropipette(100µl) &amp; 200 µl Pipettenspitzen</a:t>
                      </a:r>
                    </a:p>
                    <a:p>
                      <a:pPr algn="l" fontAlgn="b"/>
                      <a:endParaRPr lang="de-DE" sz="1100" b="0" i="0" u="none" strike="noStrike" dirty="0">
                        <a:solidFill>
                          <a:srgbClr val="000000"/>
                        </a:solidFill>
                        <a:effectLst/>
                        <a:latin typeface="Calibri" panose="020F0502020204030204" pitchFamily="34" charset="0"/>
                      </a:endParaRPr>
                    </a:p>
                    <a:p>
                      <a:pPr algn="l" fontAlgn="b"/>
                      <a:r>
                        <a:rPr lang="de-DE" sz="1100" b="0" i="0" u="none" strike="noStrike" dirty="0">
                          <a:solidFill>
                            <a:srgbClr val="000000"/>
                          </a:solidFill>
                          <a:effectLst/>
                          <a:latin typeface="Calibri" panose="020F0502020204030204" pitchFamily="34" charset="0"/>
                        </a:rPr>
                        <a:t> </a:t>
                      </a:r>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Micropipette(10µl) &amp;10µl Pipettenspitzen</a:t>
                      </a: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Elektrophorese Kammer </a:t>
                      </a:r>
                    </a:p>
                    <a:p>
                      <a:pPr marL="0" marR="0" lvl="0" indent="0" algn="l" defTabSz="914400" rtl="0" eaLnBrk="1" fontAlgn="b" latinLnBrk="0" hangingPunct="1">
                        <a:lnSpc>
                          <a:spcPct val="100000"/>
                        </a:lnSpc>
                        <a:spcBef>
                          <a:spcPts val="0"/>
                        </a:spcBef>
                        <a:spcAft>
                          <a:spcPts val="0"/>
                        </a:spcAft>
                        <a:buClrTx/>
                        <a:buSzTx/>
                        <a:buFontTx/>
                        <a:buNone/>
                        <a:tabLst/>
                        <a:defRPr/>
                      </a:pPr>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Netzgerät &amp; Anschlusskabel</a:t>
                      </a:r>
                    </a:p>
                    <a:p>
                      <a:pPr marL="0" marR="0" lvl="0" indent="0" algn="l" defTabSz="914400" rtl="0" eaLnBrk="1" fontAlgn="b" latinLnBrk="0" hangingPunct="1">
                        <a:lnSpc>
                          <a:spcPct val="100000"/>
                        </a:lnSpc>
                        <a:spcBef>
                          <a:spcPts val="0"/>
                        </a:spcBef>
                        <a:spcAft>
                          <a:spcPts val="0"/>
                        </a:spcAft>
                        <a:buClrTx/>
                        <a:buSzTx/>
                        <a:buFontTx/>
                        <a:buNone/>
                        <a:tabLst/>
                        <a:defRPr/>
                      </a:pPr>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Gelkammer + Kamm</a:t>
                      </a:r>
                    </a:p>
                    <a:p>
                      <a:pPr marL="0" marR="0" lvl="0" indent="0" algn="l" defTabSz="914400" rtl="0" eaLnBrk="1" fontAlgn="b" latinLnBrk="0" hangingPunct="1">
                        <a:lnSpc>
                          <a:spcPct val="100000"/>
                        </a:lnSpc>
                        <a:spcBef>
                          <a:spcPts val="0"/>
                        </a:spcBef>
                        <a:spcAft>
                          <a:spcPts val="0"/>
                        </a:spcAft>
                        <a:buClrTx/>
                        <a:buSzTx/>
                        <a:buFontTx/>
                        <a:buNone/>
                        <a:tabLst/>
                        <a:defRPr/>
                      </a:pPr>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Heizquelle (z.B. Mikrowelle)</a:t>
                      </a:r>
                    </a:p>
                    <a:p>
                      <a:pPr marL="0" marR="0" lvl="0" indent="0" algn="l" defTabSz="914400" rtl="0" eaLnBrk="1" fontAlgn="b" latinLnBrk="0" hangingPunct="1">
                        <a:lnSpc>
                          <a:spcPct val="100000"/>
                        </a:lnSpc>
                        <a:spcBef>
                          <a:spcPts val="0"/>
                        </a:spcBef>
                        <a:spcAft>
                          <a:spcPts val="0"/>
                        </a:spcAft>
                        <a:buClrTx/>
                        <a:buSzTx/>
                        <a:buFontTx/>
                        <a:buNone/>
                        <a:tabLst/>
                        <a:defRPr/>
                      </a:pPr>
                      <a:r>
                        <a:rPr lang="de-DE" sz="1100" b="0" i="0" u="none" strike="noStrike" dirty="0">
                          <a:solidFill>
                            <a:srgbClr val="000000"/>
                          </a:solidFill>
                          <a:effectLst/>
                          <a:latin typeface="Calibri" panose="020F0502020204030204" pitchFamily="34" charset="0"/>
                          <a:sym typeface="Wingdings" panose="05000000000000000000" pitchFamily="2" charset="2"/>
                        </a:rPr>
                        <a:t>UV-</a:t>
                      </a:r>
                      <a:r>
                        <a:rPr lang="de-DE" sz="1100" b="0" i="0" u="none" strike="noStrike" dirty="0">
                          <a:solidFill>
                            <a:srgbClr val="000000"/>
                          </a:solidFill>
                          <a:effectLst/>
                          <a:latin typeface="Calibri" panose="020F0502020204030204" pitchFamily="34" charset="0"/>
                        </a:rPr>
                        <a:t>Transilluminator</a:t>
                      </a:r>
                    </a:p>
                    <a:p>
                      <a:pPr algn="l" fontAlgn="b"/>
                      <a:endParaRPr lang="de-DE" sz="1100" b="0" i="0" u="none" strike="noStrike" dirty="0">
                        <a:solidFill>
                          <a:srgbClr val="000000"/>
                        </a:solidFill>
                        <a:effectLst/>
                        <a:latin typeface="Calibri" panose="020F0502020204030204" pitchFamily="34" charset="0"/>
                      </a:endParaRP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396107"/>
                  </a:ext>
                </a:extLst>
              </a:tr>
              <a:tr h="367258">
                <a:tc gridSpan="2">
                  <a:txBody>
                    <a:bodyPr/>
                    <a:lstStyle/>
                    <a:p>
                      <a:pPr algn="l" fontAlgn="b"/>
                      <a:r>
                        <a:rPr lang="de-DE" sz="1400" b="1" u="none" strike="noStrike" dirty="0">
                          <a:effectLst/>
                        </a:rPr>
                        <a:t>Chemikalien:</a:t>
                      </a:r>
                      <a:endParaRPr lang="de-DE"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Interkalierender Farbstoff( z.B. </a:t>
                      </a:r>
                      <a:r>
                        <a:rPr lang="de-DE" sz="1100" b="0" i="0" u="none" strike="noStrike" dirty="0" err="1">
                          <a:solidFill>
                            <a:srgbClr val="000000"/>
                          </a:solidFill>
                          <a:effectLst/>
                          <a:latin typeface="Calibri" panose="020F0502020204030204" pitchFamily="34" charset="0"/>
                        </a:rPr>
                        <a:t>Thiazol</a:t>
                      </a:r>
                      <a:r>
                        <a:rPr lang="de-DE" sz="1100" b="0" i="0" u="none" strike="noStrike" dirty="0">
                          <a:solidFill>
                            <a:srgbClr val="000000"/>
                          </a:solidFill>
                          <a:effectLst/>
                          <a:latin typeface="Calibri" panose="020F0502020204030204" pitchFamily="34" charset="0"/>
                        </a:rPr>
                        <a:t>-Orange)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1100" b="0" i="0" u="none" strike="noStrike" dirty="0">
                          <a:solidFill>
                            <a:srgbClr val="000000"/>
                          </a:solidFill>
                          <a:effectLst/>
                          <a:latin typeface="Calibri" panose="020F0502020204030204" pitchFamily="34" charset="0"/>
                          <a:sym typeface="Wingdings" panose="05000000000000000000" pitchFamily="2" charset="2"/>
                        </a:rPr>
                        <a:t>5x</a:t>
                      </a:r>
                      <a:r>
                        <a:rPr lang="de-DE" sz="1100" b="0" i="0" u="none" strike="noStrike" dirty="0">
                          <a:solidFill>
                            <a:srgbClr val="000000"/>
                          </a:solidFill>
                          <a:effectLst/>
                          <a:latin typeface="Calibri" panose="020F0502020204030204" pitchFamily="34" charset="0"/>
                        </a:rPr>
                        <a:t>Probenpuffer</a:t>
                      </a:r>
                    </a:p>
                    <a:p>
                      <a:pPr algn="l" fontAlgn="b"/>
                      <a:r>
                        <a:rPr lang="de-DE" sz="1100" b="0" i="0" u="none" strike="noStrike" dirty="0">
                          <a:solidFill>
                            <a:srgbClr val="000000"/>
                          </a:solidFill>
                          <a:effectLst/>
                          <a:latin typeface="Calibri" panose="020F0502020204030204" pitchFamily="34" charset="0"/>
                        </a:rPr>
                        <a:t>(25% Glycerin, 0,2% Bromphenolblau,</a:t>
                      </a:r>
                    </a:p>
                    <a:p>
                      <a:pPr algn="l" fontAlgn="b"/>
                      <a:r>
                        <a:rPr lang="de-DE" sz="1100" b="0" i="0" u="none" strike="noStrike" dirty="0">
                          <a:solidFill>
                            <a:srgbClr val="000000"/>
                          </a:solidFill>
                          <a:effectLst/>
                          <a:latin typeface="Calibri" panose="020F0502020204030204" pitchFamily="34" charset="0"/>
                        </a:rPr>
                        <a:t>25mM EDTA)</a:t>
                      </a: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u="none" strike="noStrike" dirty="0">
                          <a:effectLst/>
                        </a:rPr>
                        <a:t>Agarose</a:t>
                      </a:r>
                    </a:p>
                    <a:p>
                      <a:pPr algn="l" fontAlgn="b"/>
                      <a:r>
                        <a:rPr lang="de-DE" sz="1100" b="0" i="0" u="none" strike="noStrike" dirty="0">
                          <a:solidFill>
                            <a:srgbClr val="000000"/>
                          </a:solidFill>
                          <a:effectLst/>
                          <a:latin typeface="Calibri" panose="020F0502020204030204" pitchFamily="34" charset="0"/>
                          <a:sym typeface="Wingdings" panose="05000000000000000000" pitchFamily="2" charset="2"/>
                        </a:rPr>
                        <a:t></a:t>
                      </a:r>
                      <a:r>
                        <a:rPr lang="de-DE" sz="1100" b="0" i="0" u="none" strike="noStrike" dirty="0">
                          <a:solidFill>
                            <a:srgbClr val="000000"/>
                          </a:solidFill>
                          <a:effectLst/>
                          <a:latin typeface="Calibri" panose="020F0502020204030204" pitchFamily="34" charset="0"/>
                        </a:rPr>
                        <a:t>100ml </a:t>
                      </a:r>
                      <a:r>
                        <a:rPr lang="de-DE" sz="1100" b="0" i="0" u="none" strike="noStrike" dirty="0" err="1">
                          <a:solidFill>
                            <a:srgbClr val="000000"/>
                          </a:solidFill>
                          <a:effectLst/>
                          <a:latin typeface="Calibri" panose="020F0502020204030204" pitchFamily="34" charset="0"/>
                        </a:rPr>
                        <a:t>Tris</a:t>
                      </a:r>
                      <a:r>
                        <a:rPr lang="de-DE" sz="1100" b="0" i="0" u="none" strike="noStrike" dirty="0">
                          <a:solidFill>
                            <a:srgbClr val="000000"/>
                          </a:solidFill>
                          <a:effectLst/>
                          <a:latin typeface="Calibri" panose="020F0502020204030204" pitchFamily="34" charset="0"/>
                        </a:rPr>
                        <a:t>-Acetat-EDTA-Puffer (TAE-Puffer pH 8-8,6): 40mM </a:t>
                      </a:r>
                      <a:r>
                        <a:rPr lang="de-DE" sz="1100" b="0" i="0" u="none" strike="noStrike" dirty="0" err="1">
                          <a:solidFill>
                            <a:srgbClr val="000000"/>
                          </a:solidFill>
                          <a:effectLst/>
                          <a:latin typeface="Calibri" panose="020F0502020204030204" pitchFamily="34" charset="0"/>
                        </a:rPr>
                        <a:t>Tris</a:t>
                      </a:r>
                      <a:r>
                        <a:rPr lang="de-DE" sz="1100" b="0" i="0" u="none" strike="noStrike" dirty="0">
                          <a:solidFill>
                            <a:srgbClr val="000000"/>
                          </a:solidFill>
                          <a:effectLst/>
                          <a:latin typeface="Calibri" panose="020F0502020204030204" pitchFamily="34" charset="0"/>
                        </a:rPr>
                        <a:t>, 20mM Essigsäure, 1mM EDTA </a:t>
                      </a: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5978828"/>
                  </a:ext>
                </a:extLst>
              </a:tr>
              <a:tr h="190500">
                <a:tc gridSpan="2">
                  <a:txBody>
                    <a:bodyPr/>
                    <a:lstStyle/>
                    <a:p>
                      <a:pPr algn="l" fontAlgn="b"/>
                      <a:r>
                        <a:rPr lang="de-DE" sz="1400" b="1" u="none" strike="noStrike" dirty="0">
                          <a:effectLst/>
                        </a:rPr>
                        <a:t>Gefahrensymbole:</a:t>
                      </a:r>
                      <a:endParaRPr lang="de-DE"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pPr algn="l" fontAlgn="b"/>
                      <a:endParaRPr lang="de-DE" sz="1100" b="0" i="0" u="none" strike="noStrike" dirty="0">
                        <a:solidFill>
                          <a:srgbClr val="000000"/>
                        </a:solidFill>
                        <a:effectLst/>
                        <a:latin typeface="Calibri" panose="020F0502020204030204" pitchFamily="34" charset="0"/>
                      </a:endParaRPr>
                    </a:p>
                    <a:p>
                      <a:pPr algn="l" fontAlgn="b"/>
                      <a:endParaRPr lang="de-DE" sz="1100" b="0" i="0" u="none" strike="noStrike" dirty="0">
                        <a:solidFill>
                          <a:srgbClr val="000000"/>
                        </a:solidFill>
                        <a:effectLst/>
                        <a:latin typeface="Calibri" panose="020F0502020204030204" pitchFamily="34" charset="0"/>
                      </a:endParaRPr>
                    </a:p>
                    <a:p>
                      <a:pPr algn="l" fontAlgn="b"/>
                      <a:endParaRPr lang="de-DE" sz="1100" b="0" i="0" u="none" strike="noStrike" dirty="0">
                        <a:solidFill>
                          <a:srgbClr val="000000"/>
                        </a:solidFill>
                        <a:effectLst/>
                        <a:latin typeface="Calibri" panose="020F0502020204030204" pitchFamily="34" charset="0"/>
                      </a:endParaRPr>
                    </a:p>
                    <a:p>
                      <a:pPr algn="l" fontAlgn="b"/>
                      <a:endParaRPr lang="de-DE" sz="1100" b="0" i="0" u="none" strike="noStrike" dirty="0">
                        <a:solidFill>
                          <a:srgbClr val="000000"/>
                        </a:solidFill>
                        <a:effectLst/>
                        <a:latin typeface="Calibri" panose="020F0502020204030204" pitchFamily="34" charset="0"/>
                      </a:endParaRPr>
                    </a:p>
                    <a:p>
                      <a:pPr algn="l" fontAlgn="b"/>
                      <a:endParaRPr lang="de-DE" sz="1100" b="0" i="0" u="none" strike="noStrike" dirty="0">
                        <a:solidFill>
                          <a:srgbClr val="000000"/>
                        </a:solidFill>
                        <a:effectLst/>
                        <a:latin typeface="Calibri" panose="020F0502020204030204" pitchFamily="34" charset="0"/>
                      </a:endParaRP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7761404"/>
                  </a:ext>
                </a:extLst>
              </a:tr>
              <a:tr h="190500">
                <a:tc gridSpan="2">
                  <a:txBody>
                    <a:bodyPr/>
                    <a:lstStyle/>
                    <a:p>
                      <a:pPr algn="l" fontAlgn="b"/>
                      <a:r>
                        <a:rPr lang="de-DE" sz="1400" b="1" u="none" strike="noStrike" dirty="0">
                          <a:effectLst/>
                        </a:rPr>
                        <a:t>Gefahren- und</a:t>
                      </a:r>
                    </a:p>
                    <a:p>
                      <a:pPr algn="l" fontAlgn="b"/>
                      <a:r>
                        <a:rPr lang="de-DE" sz="1400" b="1" u="none" strike="noStrike" dirty="0">
                          <a:effectLst/>
                        </a:rPr>
                        <a:t> Sicherheitshinweise</a:t>
                      </a:r>
                    </a:p>
                    <a:p>
                      <a:pPr algn="l" fontAlgn="b"/>
                      <a:endParaRPr lang="de-DE" sz="14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de-DE"/>
                    </a:p>
                  </a:txBody>
                  <a:tcPr/>
                </a:tc>
                <a:tc>
                  <a:txBody>
                    <a:bodyPr/>
                    <a:lstStyle/>
                    <a:p>
                      <a:r>
                        <a:rPr lang="de-DE" sz="1100" dirty="0"/>
                        <a:t>H:225-319</a:t>
                      </a:r>
                    </a:p>
                    <a:p>
                      <a:r>
                        <a:rPr lang="de-DE" sz="1100" dirty="0"/>
                        <a:t>P: 210-240-</a:t>
                      </a:r>
                    </a:p>
                    <a:p>
                      <a:r>
                        <a:rPr lang="de-DE" sz="1100" dirty="0"/>
                        <a:t>305+351+338-403+233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de-DE" sz="1100" b="0" i="0" u="none" strike="noStrike" dirty="0">
                        <a:solidFill>
                          <a:srgbClr val="000000"/>
                        </a:solidFill>
                        <a:effectLst/>
                        <a:latin typeface="Calibri" panose="020F050202020403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de-DE" sz="1100" b="0" i="0" u="none" strike="noStrike" dirty="0">
                          <a:solidFill>
                            <a:srgbClr val="000000"/>
                          </a:solidFill>
                          <a:effectLst/>
                          <a:latin typeface="Calibri" panose="020F0502020204030204" pitchFamily="34" charset="0"/>
                        </a:rPr>
                        <a:t>Keine H- und P- Sätze</a:t>
                      </a:r>
                    </a:p>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de-DE" sz="1100" b="0" i="0" u="none" strike="noStrike" dirty="0">
                          <a:solidFill>
                            <a:srgbClr val="000000"/>
                          </a:solidFill>
                          <a:effectLst/>
                          <a:latin typeface="Calibri" panose="020F0502020204030204" pitchFamily="34" charset="0"/>
                        </a:rPr>
                        <a:t>Keine H- und P- Sätze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7155852"/>
                  </a:ext>
                </a:extLst>
              </a:tr>
            </a:tbl>
          </a:graphicData>
        </a:graphic>
      </p:graphicFrame>
      <p:pic>
        <p:nvPicPr>
          <p:cNvPr id="11" name="Grafik 10">
            <a:extLst>
              <a:ext uri="{FF2B5EF4-FFF2-40B4-BE49-F238E27FC236}">
                <a16:creationId xmlns:a16="http://schemas.microsoft.com/office/drawing/2014/main" id="{9F14B610-CB0E-411B-84A0-31BB5DEC3C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2852936"/>
            <a:ext cx="645097" cy="661638"/>
          </a:xfrm>
          <a:prstGeom prst="rect">
            <a:avLst/>
          </a:prstGeom>
        </p:spPr>
      </p:pic>
      <p:sp>
        <p:nvSpPr>
          <p:cNvPr id="14" name="Textfeld 13">
            <a:extLst>
              <a:ext uri="{FF2B5EF4-FFF2-40B4-BE49-F238E27FC236}">
                <a16:creationId xmlns:a16="http://schemas.microsoft.com/office/drawing/2014/main" id="{232E0B92-6D68-46F4-9125-C2D0B19B6D54}"/>
              </a:ext>
            </a:extLst>
          </p:cNvPr>
          <p:cNvSpPr txBox="1"/>
          <p:nvPr/>
        </p:nvSpPr>
        <p:spPr>
          <a:xfrm>
            <a:off x="755576" y="4365104"/>
            <a:ext cx="7272808" cy="2031325"/>
          </a:xfrm>
          <a:prstGeom prst="rect">
            <a:avLst/>
          </a:prstGeom>
          <a:noFill/>
        </p:spPr>
        <p:txBody>
          <a:bodyPr wrap="square">
            <a:spAutoFit/>
          </a:bodyPr>
          <a:lstStyle/>
          <a:p>
            <a:r>
              <a:rPr lang="de-DE" sz="1400" u="sng" dirty="0"/>
              <a:t>Kostengünstiger Probenpuffer selbst hergestellt: </a:t>
            </a:r>
          </a:p>
          <a:p>
            <a:r>
              <a:rPr lang="de-DE" sz="1400" dirty="0"/>
              <a:t>5x Puffer: Mischen Sie  2,5 ml reines Glycerin und füllen Sie dieses mit Nuclease-freiem Wasser ( alternativ kann auch destilliertes Wasser verwendet werden) auf 10 ml auf. Zusätzlich können 20 mg Bromphenolblau (0,2% w/v), um die Lauffront farblich anzuzeigen, und 0,5 ml EDTA (0,5M pH 8), um Mg</a:t>
            </a:r>
            <a:r>
              <a:rPr lang="de-DE" sz="1400" baseline="30000" dirty="0"/>
              <a:t>2+</a:t>
            </a:r>
            <a:r>
              <a:rPr lang="de-DE" sz="1400" dirty="0"/>
              <a:t> zu binden und den Abbau durch Nucleasen zu verhindern, hinzugegeben werden. </a:t>
            </a:r>
          </a:p>
          <a:p>
            <a:endParaRPr lang="de-DE" sz="1400" dirty="0"/>
          </a:p>
          <a:p>
            <a:r>
              <a:rPr lang="de-DE" sz="1400" dirty="0"/>
              <a:t>Alternativ zu einem interkalierenden Fluoreszenzfarbstoff kann auch mit dem ungefährlichen  kationischen Farbstoff Methylenblau die DNS-Banden in einem Färbungsbad angefärbt werden. Hierzu auf den nächsten Folien mehr Informationen.</a:t>
            </a:r>
          </a:p>
        </p:txBody>
      </p:sp>
      <p:sp>
        <p:nvSpPr>
          <p:cNvPr id="2" name="Textfeld 1">
            <a:extLst>
              <a:ext uri="{FF2B5EF4-FFF2-40B4-BE49-F238E27FC236}">
                <a16:creationId xmlns:a16="http://schemas.microsoft.com/office/drawing/2014/main" id="{BA819926-0773-49B8-B765-85E47E83315B}"/>
              </a:ext>
            </a:extLst>
          </p:cNvPr>
          <p:cNvSpPr txBox="1"/>
          <p:nvPr/>
        </p:nvSpPr>
        <p:spPr>
          <a:xfrm>
            <a:off x="745169" y="179348"/>
            <a:ext cx="6123664" cy="461665"/>
          </a:xfrm>
          <a:prstGeom prst="rect">
            <a:avLst/>
          </a:prstGeom>
          <a:noFill/>
        </p:spPr>
        <p:txBody>
          <a:bodyPr wrap="none" rtlCol="0">
            <a:spAutoFit/>
          </a:bodyPr>
          <a:lstStyle/>
          <a:p>
            <a:r>
              <a:rPr lang="de-DE" sz="2400" dirty="0"/>
              <a:t>Durchführung einer Agarose-Gelelektrophorese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3D73CFA-C1BD-496D-AF0C-F60A55B92356}"/>
              </a:ext>
            </a:extLst>
          </p:cNvPr>
          <p:cNvSpPr txBox="1"/>
          <p:nvPr/>
        </p:nvSpPr>
        <p:spPr>
          <a:xfrm>
            <a:off x="270245" y="6604084"/>
            <a:ext cx="6984776" cy="253916"/>
          </a:xfrm>
          <a:prstGeom prst="rect">
            <a:avLst/>
          </a:prstGeom>
          <a:noFill/>
        </p:spPr>
        <p:txBody>
          <a:bodyPr wrap="square">
            <a:spAutoFit/>
          </a:bodyPr>
          <a:lstStyle/>
          <a:p>
            <a:r>
              <a:rPr lang="de-DE" sz="1050" b="1" dirty="0"/>
              <a:t>Referenz: (Common Creative License-Non-Commercial) Entdecker &amp; Erfinder Christopher Schlemm</a:t>
            </a:r>
            <a:endParaRPr lang="de-DE" sz="1050" dirty="0"/>
          </a:p>
        </p:txBody>
      </p:sp>
      <p:sp>
        <p:nvSpPr>
          <p:cNvPr id="2" name="Textfeld 1">
            <a:extLst>
              <a:ext uri="{FF2B5EF4-FFF2-40B4-BE49-F238E27FC236}">
                <a16:creationId xmlns:a16="http://schemas.microsoft.com/office/drawing/2014/main" id="{5F57F3B1-1130-4A96-84C7-06E28CE8D181}"/>
              </a:ext>
            </a:extLst>
          </p:cNvPr>
          <p:cNvSpPr txBox="1"/>
          <p:nvPr/>
        </p:nvSpPr>
        <p:spPr>
          <a:xfrm>
            <a:off x="215008" y="1068406"/>
            <a:ext cx="5941168" cy="5355312"/>
          </a:xfrm>
          <a:prstGeom prst="rect">
            <a:avLst/>
          </a:prstGeom>
          <a:noFill/>
        </p:spPr>
        <p:txBody>
          <a:bodyPr wrap="square" rtlCol="0">
            <a:spAutoFit/>
          </a:bodyPr>
          <a:lstStyle/>
          <a:p>
            <a:r>
              <a:rPr lang="de-DE" b="1" dirty="0"/>
              <a:t> Schritte zum Gießen eines Agarosegels</a:t>
            </a:r>
          </a:p>
          <a:p>
            <a:r>
              <a:rPr lang="de-DE" dirty="0"/>
              <a:t>i. Bereiten Sie die Gelkammer so vor, wie es auf dem Bild zu sehen ist. Dafür klemmen Sie den Kamm zum Formen der Geltaschen in die Vertiefung ein.</a:t>
            </a:r>
          </a:p>
          <a:p>
            <a:endParaRPr lang="de-DE" dirty="0"/>
          </a:p>
          <a:p>
            <a:r>
              <a:rPr lang="de-DE" dirty="0"/>
              <a:t>ii. Messen Sie mit dem Messkolben 50 ml 1x TAE-Puffer ab und gießen Sie den Puffer in den Erlenmeyerkolben. </a:t>
            </a:r>
          </a:p>
          <a:p>
            <a:endParaRPr lang="de-DE" dirty="0"/>
          </a:p>
          <a:p>
            <a:r>
              <a:rPr lang="de-DE" dirty="0" err="1"/>
              <a:t>iii.</a:t>
            </a:r>
            <a:r>
              <a:rPr lang="de-DE" dirty="0"/>
              <a:t> Wiegen Sie 0,5 g Agarose (1% w/v) auf einer geeigneten Laborwaage ab und geben Sie es unter Rühren zum Puffer dazu. </a:t>
            </a:r>
          </a:p>
          <a:p>
            <a:endParaRPr lang="de-DE" dirty="0"/>
          </a:p>
          <a:p>
            <a:r>
              <a:rPr lang="de-DE" dirty="0"/>
              <a:t>iv. Nun erwärmen Sie die Lösung: Verwenden Sie dafür eine Mikrowelle, wofür Sie die Lösung bei 200W für 3 min erhitzen. Alternativ: Erhitzen Sie die Lösung auf einer Heizplatte bei mittlerer Stufe bis die Lösung anfängt zu kochen. Rühren Sie mehrmals mit dem Glasstab um. </a:t>
            </a:r>
          </a:p>
          <a:p>
            <a:r>
              <a:rPr lang="de-DE" dirty="0"/>
              <a:t>Es wird solange erhitzt, bis sich das feste Agarose vollständig im Puffer gelöst hat und sich keine Schlieren mehr bilden. </a:t>
            </a:r>
          </a:p>
        </p:txBody>
      </p:sp>
      <p:sp>
        <p:nvSpPr>
          <p:cNvPr id="4" name="Textfeld 3">
            <a:extLst>
              <a:ext uri="{FF2B5EF4-FFF2-40B4-BE49-F238E27FC236}">
                <a16:creationId xmlns:a16="http://schemas.microsoft.com/office/drawing/2014/main" id="{F0438E4D-A47B-4691-BBAC-12CDF975B58F}"/>
              </a:ext>
            </a:extLst>
          </p:cNvPr>
          <p:cNvSpPr txBox="1"/>
          <p:nvPr/>
        </p:nvSpPr>
        <p:spPr>
          <a:xfrm>
            <a:off x="270245" y="332656"/>
            <a:ext cx="6804756" cy="523220"/>
          </a:xfrm>
          <a:prstGeom prst="rect">
            <a:avLst/>
          </a:prstGeom>
          <a:solidFill>
            <a:schemeClr val="accent2">
              <a:lumMod val="40000"/>
              <a:lumOff val="60000"/>
            </a:schemeClr>
          </a:solidFill>
          <a:ln>
            <a:solidFill>
              <a:schemeClr val="accent2"/>
            </a:solidFill>
          </a:ln>
        </p:spPr>
        <p:txBody>
          <a:bodyPr wrap="square" rtlCol="0">
            <a:spAutoFit/>
          </a:bodyPr>
          <a:lstStyle/>
          <a:p>
            <a:r>
              <a:rPr lang="de-DE" sz="1400" dirty="0"/>
              <a:t>Es ist beim Arbeiten mit Agarosegelen, die interkalierende Fluoreszenzfarbstoffe enthalten,  mit Handschuhen zu arbeiten und jeder direkte Kontakt zu vermeiden!</a:t>
            </a:r>
          </a:p>
        </p:txBody>
      </p:sp>
      <p:pic>
        <p:nvPicPr>
          <p:cNvPr id="7" name="Grafik 6">
            <a:extLst>
              <a:ext uri="{FF2B5EF4-FFF2-40B4-BE49-F238E27FC236}">
                <a16:creationId xmlns:a16="http://schemas.microsoft.com/office/drawing/2014/main" id="{67FC9AB2-08F7-4636-9169-BEA889C039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786635" y="1700230"/>
            <a:ext cx="3451761" cy="2588821"/>
          </a:xfrm>
          <a:prstGeom prst="rect">
            <a:avLst/>
          </a:prstGeom>
        </p:spPr>
      </p:pic>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2412</Words>
  <Application>Microsoft Office PowerPoint</Application>
  <PresentationFormat>Bildschirmpräsentation (4:3)</PresentationFormat>
  <Paragraphs>208</Paragraphs>
  <Slides>16</Slides>
  <Notes>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Calibri</vt:lpstr>
      <vt:lpstr>Cambria Math</vt:lpstr>
      <vt:lpstr>Wingdings</vt:lpstr>
      <vt:lpstr>Larissa-Design</vt:lpstr>
      <vt:lpstr>Die Agarose-Gelelektrophorese:  zur Analyse und Trennung von DNS</vt:lpstr>
      <vt:lpstr>PowerPoint-Präsentation</vt:lpstr>
      <vt:lpstr>Nukleinsäuren – Die Träger der Erbinformation </vt:lpstr>
      <vt:lpstr>PowerPoint-Präsentation</vt:lpstr>
      <vt:lpstr>Nukleinsäuren (DNS, RNS) können als Ampholyte sauer und basisch sein.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Anfärben von DNS-Banden mit Methylenblau</vt:lpstr>
      <vt:lpstr>Scaffolding: Ein Gerüst für ein Laborprotokoll</vt:lpstr>
      <vt:lpstr>Quellen: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Isolierung von DNS</dc:title>
  <dc:creator>Christopher Schlemm</dc:creator>
  <cp:lastModifiedBy>Christopher Schlemm</cp:lastModifiedBy>
  <cp:revision>137</cp:revision>
  <dcterms:created xsi:type="dcterms:W3CDTF">2017-04-18T14:44:31Z</dcterms:created>
  <dcterms:modified xsi:type="dcterms:W3CDTF">2026-01-29T22:20:29Z</dcterms:modified>
</cp:coreProperties>
</file>