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58" r:id="rId3"/>
    <p:sldId id="257" r:id="rId4"/>
    <p:sldId id="270" r:id="rId5"/>
    <p:sldId id="268" r:id="rId6"/>
    <p:sldId id="259" r:id="rId7"/>
    <p:sldId id="269" r:id="rId8"/>
    <p:sldId id="261" r:id="rId9"/>
    <p:sldId id="267" r:id="rId10"/>
    <p:sldId id="256" r:id="rId11"/>
    <p:sldId id="265" r:id="rId12"/>
    <p:sldId id="263" r:id="rId13"/>
    <p:sldId id="266"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9089C-34BD-42A3-A677-5536C8511D52}" type="datetimeFigureOut">
              <a:rPr lang="de-DE" smtClean="0"/>
              <a:pPr/>
              <a:t>07.12.2022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9C4EA-18E9-451A-854A-EFC2ED27E71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5F9C4EA-18E9-451A-854A-EFC2ED27E71D}"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A413673-E4B1-4FA4-94E6-F712C77BE330}" type="datetimeFigureOut">
              <a:rPr lang="de-DE" smtClean="0"/>
              <a:pPr/>
              <a:t>07.12.2022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A91D52-76A2-4B01-B636-E9E69F63208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13673-E4B1-4FA4-94E6-F712C77BE330}" type="datetimeFigureOut">
              <a:rPr lang="de-DE" smtClean="0"/>
              <a:pPr/>
              <a:t>07.12.2022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91D52-76A2-4B01-B636-E9E69F63208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60848"/>
            <a:ext cx="8229600" cy="1143000"/>
          </a:xfrm>
        </p:spPr>
        <p:txBody>
          <a:bodyPr>
            <a:noAutofit/>
          </a:bodyPr>
          <a:lstStyle/>
          <a:p>
            <a:pPr algn="l"/>
            <a:br>
              <a:rPr lang="de-DE" sz="2800" b="1" u="sng" dirty="0">
                <a:solidFill>
                  <a:schemeClr val="bg2"/>
                </a:solidFill>
              </a:rPr>
            </a:br>
            <a:br>
              <a:rPr lang="de-DE" sz="2800" b="1" u="sng" dirty="0">
                <a:solidFill>
                  <a:schemeClr val="bg2"/>
                </a:solidFill>
              </a:rPr>
            </a:br>
            <a:br>
              <a:rPr lang="de-DE" sz="2800" b="1" u="sng" dirty="0">
                <a:solidFill>
                  <a:schemeClr val="bg2"/>
                </a:solidFill>
              </a:rPr>
            </a:br>
            <a:r>
              <a:rPr lang="de-DE" sz="2800" b="1" u="sng" dirty="0">
                <a:solidFill>
                  <a:schemeClr val="bg2"/>
                </a:solidFill>
              </a:rPr>
              <a:t>Teil I: Redoxreaktionen am Beispiel von Schwarzpulver</a:t>
            </a:r>
            <a:br>
              <a:rPr lang="de-DE" sz="2800" b="1" u="sng" dirty="0">
                <a:solidFill>
                  <a:schemeClr val="bg2"/>
                </a:solidFill>
              </a:rPr>
            </a:br>
            <a:r>
              <a:rPr lang="de-DE" sz="2800" b="1" u="sng" dirty="0">
                <a:solidFill>
                  <a:schemeClr val="bg2"/>
                </a:solidFill>
              </a:rPr>
              <a:t> </a:t>
            </a:r>
            <a:br>
              <a:rPr lang="de-DE" sz="2800" b="1" u="sng" dirty="0">
                <a:solidFill>
                  <a:schemeClr val="bg2"/>
                </a:solidFill>
              </a:rPr>
            </a:br>
            <a:r>
              <a:rPr lang="de-DE" sz="2800" b="1" u="sng" dirty="0">
                <a:solidFill>
                  <a:schemeClr val="bg2"/>
                </a:solidFill>
              </a:rPr>
              <a:t>Teil II: Die Umkristallisation von Kaliumnitrat </a:t>
            </a:r>
            <a:br>
              <a:rPr lang="de-DE" sz="2800" b="1" dirty="0">
                <a:solidFill>
                  <a:schemeClr val="bg2"/>
                </a:solidFill>
              </a:rPr>
            </a:br>
            <a:endParaRPr lang="de-DE" sz="2800" b="1" dirty="0">
              <a:solidFill>
                <a:schemeClr val="bg2"/>
              </a:solidFill>
              <a:latin typeface="Bookman Old Style" pitchFamily="18" charset="0"/>
            </a:endParaRPr>
          </a:p>
        </p:txBody>
      </p:sp>
      <p:sp>
        <p:nvSpPr>
          <p:cNvPr id="6" name="Textfeld 5">
            <a:extLst>
              <a:ext uri="{FF2B5EF4-FFF2-40B4-BE49-F238E27FC236}">
                <a16:creationId xmlns:a16="http://schemas.microsoft.com/office/drawing/2014/main" id="{F7876756-7384-40CE-93A8-86C23082A3C5}"/>
              </a:ext>
            </a:extLst>
          </p:cNvPr>
          <p:cNvSpPr txBox="1"/>
          <p:nvPr/>
        </p:nvSpPr>
        <p:spPr>
          <a:xfrm>
            <a:off x="2843808" y="1124744"/>
            <a:ext cx="4572000" cy="707886"/>
          </a:xfrm>
          <a:prstGeom prst="rect">
            <a:avLst/>
          </a:prstGeom>
          <a:noFill/>
        </p:spPr>
        <p:txBody>
          <a:bodyPr wrap="square">
            <a:spAutoFit/>
          </a:bodyPr>
          <a:lstStyle/>
          <a:p>
            <a:r>
              <a:rPr lang="de-DE" sz="4000" b="1" dirty="0">
                <a:solidFill>
                  <a:schemeClr val="bg2"/>
                </a:solidFill>
                <a:latin typeface="Bookman Old Style" pitchFamily="18" charset="0"/>
              </a:rPr>
              <a:t>Pyrotechnik</a:t>
            </a:r>
            <a:endParaRPr lang="de-DE"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556792"/>
            <a:ext cx="5417131" cy="3960440"/>
          </a:xfrm>
          <a:prstGeom prst="rect">
            <a:avLst/>
          </a:prstGeom>
          <a:noFill/>
          <a:ln w="9525">
            <a:noFill/>
            <a:miter lim="800000"/>
            <a:headEnd/>
            <a:tailEnd/>
          </a:ln>
        </p:spPr>
      </p:pic>
      <p:sp>
        <p:nvSpPr>
          <p:cNvPr id="3" name="Textfeld 2"/>
          <p:cNvSpPr txBox="1"/>
          <p:nvPr/>
        </p:nvSpPr>
        <p:spPr>
          <a:xfrm>
            <a:off x="1763688" y="476672"/>
            <a:ext cx="5781134" cy="461665"/>
          </a:xfrm>
          <a:prstGeom prst="rect">
            <a:avLst/>
          </a:prstGeom>
          <a:noFill/>
        </p:spPr>
        <p:txBody>
          <a:bodyPr wrap="none" rtlCol="0">
            <a:spAutoFit/>
          </a:bodyPr>
          <a:lstStyle/>
          <a:p>
            <a:r>
              <a:rPr lang="de-DE" sz="2400" b="1" u="sng" dirty="0">
                <a:solidFill>
                  <a:schemeClr val="bg1"/>
                </a:solidFill>
                <a:latin typeface="+mj-lt"/>
              </a:rPr>
              <a:t>Das Salpeterbecken:    der erste Bioreaktor! </a:t>
            </a:r>
          </a:p>
        </p:txBody>
      </p:sp>
      <p:sp>
        <p:nvSpPr>
          <p:cNvPr id="4" name="Rechteck 3"/>
          <p:cNvSpPr/>
          <p:nvPr/>
        </p:nvSpPr>
        <p:spPr>
          <a:xfrm>
            <a:off x="323528" y="5661248"/>
            <a:ext cx="4572000" cy="246221"/>
          </a:xfrm>
          <a:prstGeom prst="rect">
            <a:avLst/>
          </a:prstGeom>
        </p:spPr>
        <p:txBody>
          <a:bodyPr>
            <a:spAutoFit/>
          </a:bodyPr>
          <a:lstStyle/>
          <a:p>
            <a:r>
              <a:rPr lang="de-DE" sz="1000" b="1" dirty="0">
                <a:solidFill>
                  <a:schemeClr val="bg1"/>
                </a:solidFill>
                <a:latin typeface="Bookman Old Style" pitchFamily="18" charset="0"/>
              </a:rPr>
              <a:t>Quelle: Konrad </a:t>
            </a:r>
            <a:r>
              <a:rPr lang="de-DE" sz="1000" b="1" dirty="0" err="1">
                <a:solidFill>
                  <a:schemeClr val="bg1"/>
                </a:solidFill>
                <a:latin typeface="Bookman Old Style" pitchFamily="18" charset="0"/>
              </a:rPr>
              <a:t>Kyeser</a:t>
            </a:r>
            <a:r>
              <a:rPr lang="de-DE" sz="1000" b="1" dirty="0">
                <a:solidFill>
                  <a:schemeClr val="bg1"/>
                </a:solidFill>
                <a:latin typeface="Bookman Old Style" pitchFamily="18" charset="0"/>
              </a:rPr>
              <a:t>:; </a:t>
            </a:r>
            <a:r>
              <a:rPr lang="de-DE" sz="1000" b="1" dirty="0" err="1">
                <a:solidFill>
                  <a:schemeClr val="bg1"/>
                </a:solidFill>
                <a:latin typeface="Bookman Old Style" pitchFamily="18" charset="0"/>
              </a:rPr>
              <a:t>Bellifortis</a:t>
            </a:r>
            <a:r>
              <a:rPr lang="de-DE" sz="1000" b="1" dirty="0">
                <a:solidFill>
                  <a:schemeClr val="bg1"/>
                </a:solidFill>
                <a:latin typeface="Bookman Old Style" pitchFamily="18" charset="0"/>
              </a:rPr>
              <a:t>– der </a:t>
            </a:r>
            <a:r>
              <a:rPr lang="de-DE" sz="1000" b="1" dirty="0" err="1">
                <a:solidFill>
                  <a:schemeClr val="bg1"/>
                </a:solidFill>
                <a:latin typeface="Bookman Old Style" pitchFamily="18" charset="0"/>
              </a:rPr>
              <a:t>Ruprechtkodex</a:t>
            </a:r>
            <a:r>
              <a:rPr lang="de-DE" sz="1000" b="1" dirty="0">
                <a:solidFill>
                  <a:schemeClr val="bg1"/>
                </a:solidFill>
                <a:latin typeface="Bookman Old Style" pitchFamily="18" charset="0"/>
              </a:rPr>
              <a:t> (1405) </a:t>
            </a:r>
          </a:p>
        </p:txBody>
      </p:sp>
      <p:pic>
        <p:nvPicPr>
          <p:cNvPr id="2" name="Picture 2"/>
          <p:cNvPicPr>
            <a:picLocks noChangeAspect="1" noChangeArrowheads="1"/>
          </p:cNvPicPr>
          <p:nvPr/>
        </p:nvPicPr>
        <p:blipFill>
          <a:blip r:embed="rId3" cstate="print"/>
          <a:srcRect/>
          <a:stretch>
            <a:fillRect/>
          </a:stretch>
        </p:blipFill>
        <p:spPr bwMode="auto">
          <a:xfrm>
            <a:off x="5518783" y="1556792"/>
            <a:ext cx="3625217" cy="38884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3563888" y="404664"/>
            <a:ext cx="2365391" cy="461665"/>
          </a:xfrm>
          <a:prstGeom prst="rect">
            <a:avLst/>
          </a:prstGeom>
          <a:noFill/>
        </p:spPr>
        <p:txBody>
          <a:bodyPr wrap="none" rtlCol="0">
            <a:spAutoFit/>
          </a:bodyPr>
          <a:lstStyle/>
          <a:p>
            <a:r>
              <a:rPr lang="de-DE" sz="2400" b="1" u="sng" dirty="0">
                <a:solidFill>
                  <a:schemeClr val="bg1"/>
                </a:solidFill>
                <a:latin typeface="+mj-lt"/>
              </a:rPr>
              <a:t>Erklärung 1. Teil:</a:t>
            </a:r>
          </a:p>
        </p:txBody>
      </p:sp>
      <p:sp>
        <p:nvSpPr>
          <p:cNvPr id="5" name="Rechteck 4"/>
          <p:cNvSpPr/>
          <p:nvPr/>
        </p:nvSpPr>
        <p:spPr>
          <a:xfrm>
            <a:off x="611560" y="980728"/>
            <a:ext cx="9001000" cy="923330"/>
          </a:xfrm>
          <a:prstGeom prst="rect">
            <a:avLst/>
          </a:prstGeom>
        </p:spPr>
        <p:txBody>
          <a:bodyPr wrap="square">
            <a:spAutoFit/>
          </a:bodyPr>
          <a:lstStyle/>
          <a:p>
            <a:r>
              <a:rPr lang="de-DE" b="1" dirty="0">
                <a:solidFill>
                  <a:schemeClr val="bg1"/>
                </a:solidFill>
                <a:latin typeface="Bookman Old Style" pitchFamily="18" charset="0"/>
              </a:rPr>
              <a:t>1. Harnstoff  CO(NH</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 wird durch Bodenbakterien zu Ammoniak (NH</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abgebaut, das in Wasser NH</a:t>
            </a:r>
            <a:r>
              <a:rPr lang="de-DE" b="1" baseline="-25000" dirty="0">
                <a:solidFill>
                  <a:schemeClr val="bg1"/>
                </a:solidFill>
                <a:latin typeface="Bookman Old Style" pitchFamily="18" charset="0"/>
              </a:rPr>
              <a:t>4</a:t>
            </a:r>
            <a:r>
              <a:rPr lang="de-DE" b="1" dirty="0">
                <a:solidFill>
                  <a:schemeClr val="bg1"/>
                </a:solidFill>
                <a:latin typeface="Bookman Old Style" pitchFamily="18" charset="0"/>
              </a:rPr>
              <a:t>OH bildet und in NH</a:t>
            </a:r>
            <a:r>
              <a:rPr lang="de-DE" b="1" baseline="-25000" dirty="0">
                <a:solidFill>
                  <a:schemeClr val="bg1"/>
                </a:solidFill>
                <a:latin typeface="Bookman Old Style" pitchFamily="18" charset="0"/>
              </a:rPr>
              <a:t>4</a:t>
            </a:r>
            <a:r>
              <a:rPr lang="de-DE" b="1" baseline="30000" dirty="0">
                <a:solidFill>
                  <a:schemeClr val="bg1"/>
                </a:solidFill>
                <a:latin typeface="Bookman Old Style" pitchFamily="18" charset="0"/>
              </a:rPr>
              <a:t>+</a:t>
            </a:r>
            <a:r>
              <a:rPr lang="de-DE" b="1" dirty="0">
                <a:solidFill>
                  <a:schemeClr val="bg1"/>
                </a:solidFill>
                <a:latin typeface="Bookman Old Style" pitchFamily="18" charset="0"/>
              </a:rPr>
              <a:t> und OH</a:t>
            </a:r>
            <a:r>
              <a:rPr lang="de-DE" b="1" baseline="30000" dirty="0">
                <a:solidFill>
                  <a:schemeClr val="bg1"/>
                </a:solidFill>
                <a:latin typeface="Bookman Old Style" pitchFamily="18" charset="0"/>
              </a:rPr>
              <a:t>-</a:t>
            </a:r>
            <a:r>
              <a:rPr lang="de-DE" b="1" dirty="0">
                <a:solidFill>
                  <a:schemeClr val="bg1"/>
                </a:solidFill>
                <a:latin typeface="Bookman Old Style" pitchFamily="18" charset="0"/>
              </a:rPr>
              <a:t> -Ionen dissoziiert (basisch). </a:t>
            </a:r>
          </a:p>
        </p:txBody>
      </p:sp>
      <p:pic>
        <p:nvPicPr>
          <p:cNvPr id="6" name="Picture 3"/>
          <p:cNvPicPr>
            <a:picLocks noChangeAspect="1" noChangeArrowheads="1"/>
          </p:cNvPicPr>
          <p:nvPr/>
        </p:nvPicPr>
        <p:blipFill>
          <a:blip r:embed="rId2" cstate="print"/>
          <a:srcRect/>
          <a:stretch>
            <a:fillRect/>
          </a:stretch>
        </p:blipFill>
        <p:spPr bwMode="auto">
          <a:xfrm>
            <a:off x="2873765" y="2780928"/>
            <a:ext cx="4572000" cy="28377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73973" y="1988840"/>
            <a:ext cx="2160240" cy="1780799"/>
          </a:xfrm>
          <a:prstGeom prst="rect">
            <a:avLst/>
          </a:prstGeom>
          <a:noFill/>
          <a:ln w="9525">
            <a:noFill/>
            <a:miter lim="800000"/>
            <a:headEnd/>
            <a:tailEnd/>
          </a:ln>
        </p:spPr>
      </p:pic>
      <p:cxnSp>
        <p:nvCxnSpPr>
          <p:cNvPr id="8" name="Gekrümmte Verbindung 7"/>
          <p:cNvCxnSpPr/>
          <p:nvPr/>
        </p:nvCxnSpPr>
        <p:spPr>
          <a:xfrm>
            <a:off x="2009669" y="3717032"/>
            <a:ext cx="4968552" cy="1152128"/>
          </a:xfrm>
          <a:prstGeom prst="curved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cstate="print"/>
          <a:srcRect b="22800"/>
          <a:stretch>
            <a:fillRect/>
          </a:stretch>
        </p:blipFill>
        <p:spPr bwMode="auto">
          <a:xfrm>
            <a:off x="7554285" y="4869160"/>
            <a:ext cx="1589715" cy="1080120"/>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l="4791" t="16891" b="5855"/>
          <a:stretch>
            <a:fillRect/>
          </a:stretch>
        </p:blipFill>
        <p:spPr bwMode="auto">
          <a:xfrm>
            <a:off x="7770309" y="3284984"/>
            <a:ext cx="1326055" cy="489736"/>
          </a:xfrm>
          <a:prstGeom prst="rect">
            <a:avLst/>
          </a:prstGeom>
          <a:noFill/>
          <a:ln w="9525">
            <a:noFill/>
            <a:miter lim="800000"/>
            <a:headEnd/>
            <a:tailEnd/>
          </a:ln>
        </p:spPr>
      </p:pic>
      <p:sp>
        <p:nvSpPr>
          <p:cNvPr id="11" name="Kreuz 10"/>
          <p:cNvSpPr/>
          <p:nvPr/>
        </p:nvSpPr>
        <p:spPr>
          <a:xfrm>
            <a:off x="1001557" y="3861048"/>
            <a:ext cx="360040" cy="360040"/>
          </a:xfrm>
          <a:prstGeom prst="plus">
            <a:avLst>
              <a:gd name="adj" fmla="val 4218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a:off x="8202357" y="4509120"/>
            <a:ext cx="360040" cy="360040"/>
          </a:xfrm>
          <a:prstGeom prst="plus">
            <a:avLst>
              <a:gd name="adj" fmla="val 4218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7"/>
          <p:cNvPicPr>
            <a:picLocks noChangeAspect="1" noChangeArrowheads="1"/>
          </p:cNvPicPr>
          <p:nvPr/>
        </p:nvPicPr>
        <p:blipFill>
          <a:blip r:embed="rId6" cstate="print"/>
          <a:srcRect l="17765" t="28984" r="11176" b="10634"/>
          <a:stretch>
            <a:fillRect/>
          </a:stretch>
        </p:blipFill>
        <p:spPr bwMode="auto">
          <a:xfrm>
            <a:off x="569509" y="4293096"/>
            <a:ext cx="1296144" cy="900100"/>
          </a:xfrm>
          <a:prstGeom prst="rect">
            <a:avLst/>
          </a:prstGeom>
          <a:noFill/>
          <a:ln w="9525">
            <a:noFill/>
            <a:miter lim="800000"/>
            <a:headEnd/>
            <a:tailEnd/>
          </a:ln>
        </p:spPr>
      </p:pic>
      <p:pic>
        <p:nvPicPr>
          <p:cNvPr id="14" name="Picture 14"/>
          <p:cNvPicPr>
            <a:picLocks noChangeAspect="1" noChangeArrowheads="1"/>
          </p:cNvPicPr>
          <p:nvPr/>
        </p:nvPicPr>
        <p:blipFill>
          <a:blip r:embed="rId7" cstate="print"/>
          <a:srcRect/>
          <a:stretch>
            <a:fillRect/>
          </a:stretch>
        </p:blipFill>
        <p:spPr bwMode="auto">
          <a:xfrm>
            <a:off x="2051720" y="5661248"/>
            <a:ext cx="4337623" cy="908720"/>
          </a:xfrm>
          <a:prstGeom prst="rect">
            <a:avLst/>
          </a:prstGeom>
          <a:noFill/>
          <a:ln w="9525">
            <a:solidFill>
              <a:schemeClr val="tx1"/>
            </a:solidFill>
            <a:miter lim="800000"/>
            <a:headEnd/>
            <a:tailEnd/>
          </a:ln>
        </p:spPr>
      </p:pic>
      <p:sp>
        <p:nvSpPr>
          <p:cNvPr id="15" name="Rechteck 14"/>
          <p:cNvSpPr/>
          <p:nvPr/>
        </p:nvSpPr>
        <p:spPr>
          <a:xfrm>
            <a:off x="2843808" y="5157192"/>
            <a:ext cx="1982209" cy="369332"/>
          </a:xfrm>
          <a:prstGeom prst="rect">
            <a:avLst/>
          </a:prstGeom>
        </p:spPr>
        <p:txBody>
          <a:bodyPr wrap="none">
            <a:spAutoFit/>
          </a:bodyPr>
          <a:lstStyle/>
          <a:p>
            <a:pPr algn="ctr"/>
            <a:r>
              <a:rPr lang="de-DE" b="1" i="1" u="sng" dirty="0"/>
              <a:t>Das Enzym </a:t>
            </a:r>
            <a:r>
              <a:rPr lang="de-DE" b="1" i="1" u="sng" dirty="0" err="1"/>
              <a:t>Urease</a:t>
            </a:r>
            <a:r>
              <a:rPr lang="de-DE" b="1" i="1" u="sng" dirty="0"/>
              <a:t> </a:t>
            </a:r>
          </a:p>
        </p:txBody>
      </p:sp>
      <p:pic>
        <p:nvPicPr>
          <p:cNvPr id="16" name="Picture 10" descr="Nose clipart etc 2"/>
          <p:cNvPicPr>
            <a:picLocks noChangeAspect="1" noChangeArrowheads="1"/>
          </p:cNvPicPr>
          <p:nvPr/>
        </p:nvPicPr>
        <p:blipFill>
          <a:blip r:embed="rId8" cstate="print"/>
          <a:srcRect/>
          <a:stretch>
            <a:fillRect/>
          </a:stretch>
        </p:blipFill>
        <p:spPr bwMode="auto">
          <a:xfrm>
            <a:off x="8639944" y="5877272"/>
            <a:ext cx="504056" cy="770379"/>
          </a:xfrm>
          <a:prstGeom prst="rect">
            <a:avLst/>
          </a:prstGeom>
          <a:noFill/>
        </p:spPr>
      </p:pic>
      <p:pic>
        <p:nvPicPr>
          <p:cNvPr id="17" name="Picture 6"/>
          <p:cNvPicPr>
            <a:picLocks noChangeAspect="1" noChangeArrowheads="1"/>
          </p:cNvPicPr>
          <p:nvPr/>
        </p:nvPicPr>
        <p:blipFill>
          <a:blip r:embed="rId9" cstate="print"/>
          <a:srcRect r="56976" b="4170"/>
          <a:stretch>
            <a:fillRect/>
          </a:stretch>
        </p:blipFill>
        <p:spPr bwMode="auto">
          <a:xfrm>
            <a:off x="8244408" y="4365104"/>
            <a:ext cx="252028" cy="360040"/>
          </a:xfrm>
          <a:prstGeom prst="rect">
            <a:avLst/>
          </a:prstGeom>
          <a:noFill/>
          <a:ln w="9525">
            <a:noFill/>
            <a:miter lim="800000"/>
            <a:headEnd/>
            <a:tailEnd/>
          </a:ln>
        </p:spPr>
      </p:pic>
      <p:sp>
        <p:nvSpPr>
          <p:cNvPr id="18" name="Textfeld 17"/>
          <p:cNvSpPr txBox="1"/>
          <p:nvPr/>
        </p:nvSpPr>
        <p:spPr>
          <a:xfrm>
            <a:off x="251520" y="6581001"/>
            <a:ext cx="7920880" cy="276999"/>
          </a:xfrm>
          <a:prstGeom prst="rect">
            <a:avLst/>
          </a:prstGeom>
          <a:noFill/>
        </p:spPr>
        <p:txBody>
          <a:bodyPr wrap="square" rtlCol="0">
            <a:spAutoFit/>
          </a:bodyPr>
          <a:lstStyle/>
          <a:p>
            <a:pPr algn="just"/>
            <a:r>
              <a:rPr lang="de-DE" sz="1200" b="1" dirty="0">
                <a:solidFill>
                  <a:schemeClr val="bg1"/>
                </a:solidFill>
                <a:latin typeface="Bookman Old Style" pitchFamily="18" charset="0"/>
              </a:rPr>
              <a:t>Quelle: Alberts; </a:t>
            </a:r>
            <a:r>
              <a:rPr lang="de-DE" sz="1200" b="1" dirty="0" err="1">
                <a:solidFill>
                  <a:schemeClr val="bg1"/>
                </a:solidFill>
                <a:latin typeface="Bookman Old Style" pitchFamily="18" charset="0"/>
              </a:rPr>
              <a:t>Molecular</a:t>
            </a:r>
            <a:r>
              <a:rPr lang="de-DE" sz="1200" b="1" dirty="0">
                <a:solidFill>
                  <a:schemeClr val="bg1"/>
                </a:solidFill>
                <a:latin typeface="Bookman Old Style" pitchFamily="18" charset="0"/>
              </a:rPr>
              <a:t> </a:t>
            </a:r>
            <a:r>
              <a:rPr lang="de-DE" sz="1200" b="1" dirty="0" err="1">
                <a:solidFill>
                  <a:schemeClr val="bg1"/>
                </a:solidFill>
                <a:latin typeface="Bookman Old Style" pitchFamily="18" charset="0"/>
              </a:rPr>
              <a:t>Biology</a:t>
            </a:r>
            <a:r>
              <a:rPr lang="de-DE" sz="1200" b="1" dirty="0">
                <a:solidFill>
                  <a:schemeClr val="bg1"/>
                </a:solidFill>
                <a:latin typeface="Bookman Old Style" pitchFamily="18" charset="0"/>
              </a:rPr>
              <a:t> </a:t>
            </a:r>
            <a:r>
              <a:rPr lang="de-DE" sz="1200" b="1" dirty="0" err="1">
                <a:solidFill>
                  <a:schemeClr val="bg1"/>
                </a:solidFill>
                <a:latin typeface="Bookman Old Style" pitchFamily="18" charset="0"/>
              </a:rPr>
              <a:t>of</a:t>
            </a:r>
            <a:r>
              <a:rPr lang="de-DE" sz="1200" b="1" dirty="0">
                <a:solidFill>
                  <a:schemeClr val="bg1"/>
                </a:solidFill>
                <a:latin typeface="Bookman Old Style" pitchFamily="18" charset="0"/>
              </a:rPr>
              <a:t> </a:t>
            </a:r>
            <a:r>
              <a:rPr lang="de-DE" sz="1200" b="1" dirty="0" err="1">
                <a:solidFill>
                  <a:schemeClr val="bg1"/>
                </a:solidFill>
                <a:latin typeface="Bookman Old Style" pitchFamily="18" charset="0"/>
              </a:rPr>
              <a:t>the</a:t>
            </a:r>
            <a:r>
              <a:rPr lang="de-DE" sz="1200" b="1" dirty="0">
                <a:solidFill>
                  <a:schemeClr val="bg1"/>
                </a:solidFill>
                <a:latin typeface="Bookman Old Style" pitchFamily="18" charset="0"/>
              </a:rPr>
              <a:t> </a:t>
            </a:r>
            <a:r>
              <a:rPr lang="de-DE" sz="1200" b="1" dirty="0" err="1">
                <a:solidFill>
                  <a:schemeClr val="bg1"/>
                </a:solidFill>
                <a:latin typeface="Bookman Old Style" pitchFamily="18" charset="0"/>
              </a:rPr>
              <a:t>cell</a:t>
            </a:r>
            <a:r>
              <a:rPr lang="de-DE" sz="1200" b="1" dirty="0">
                <a:solidFill>
                  <a:schemeClr val="bg1"/>
                </a:solidFill>
                <a:latin typeface="Bookman Old Style" pitchFamily="18" charset="0"/>
              </a:rPr>
              <a:t> 5th </a:t>
            </a:r>
            <a:r>
              <a:rPr lang="de-DE" sz="1200" b="1" dirty="0" err="1">
                <a:solidFill>
                  <a:schemeClr val="bg1"/>
                </a:solidFill>
                <a:latin typeface="Bookman Old Style" pitchFamily="18" charset="0"/>
              </a:rPr>
              <a:t>edition</a:t>
            </a:r>
            <a:r>
              <a:rPr lang="de-DE" sz="1200" b="1" dirty="0">
                <a:solidFill>
                  <a:schemeClr val="bg1"/>
                </a:solidFill>
                <a:latin typeface="Bookman Old Style" pitchFamily="18" charset="0"/>
              </a:rPr>
              <a:t> ( 2008)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l="37047" t="64799" r="29379" b="-799"/>
          <a:stretch>
            <a:fillRect/>
          </a:stretch>
        </p:blipFill>
        <p:spPr bwMode="auto">
          <a:xfrm>
            <a:off x="1619672" y="4077072"/>
            <a:ext cx="3384376" cy="583513"/>
          </a:xfrm>
          <a:prstGeom prst="rect">
            <a:avLst/>
          </a:prstGeom>
          <a:noFill/>
          <a:ln w="9525">
            <a:noFill/>
            <a:miter lim="800000"/>
            <a:headEnd/>
            <a:tailEnd/>
          </a:ln>
        </p:spPr>
      </p:pic>
      <p:sp>
        <p:nvSpPr>
          <p:cNvPr id="8" name="Textfeld 7"/>
          <p:cNvSpPr txBox="1"/>
          <p:nvPr/>
        </p:nvSpPr>
        <p:spPr>
          <a:xfrm>
            <a:off x="1547664" y="5445224"/>
            <a:ext cx="4680520" cy="369332"/>
          </a:xfrm>
          <a:prstGeom prst="rect">
            <a:avLst/>
          </a:prstGeom>
          <a:solidFill>
            <a:schemeClr val="bg1"/>
          </a:solidFill>
        </p:spPr>
        <p:txBody>
          <a:bodyPr wrap="square" rtlCol="0">
            <a:spAutoFit/>
          </a:bodyPr>
          <a:lstStyle/>
          <a:p>
            <a:r>
              <a:rPr lang="de-DE" b="1" dirty="0">
                <a:latin typeface="Times New Roman" pitchFamily="18" charset="0"/>
                <a:cs typeface="Times New Roman" pitchFamily="18" charset="0"/>
              </a:rPr>
              <a:t>K</a:t>
            </a:r>
            <a:r>
              <a:rPr lang="de-DE" b="1" baseline="-25000" dirty="0">
                <a:latin typeface="Times New Roman" pitchFamily="18" charset="0"/>
                <a:cs typeface="Times New Roman" pitchFamily="18" charset="0"/>
              </a:rPr>
              <a:t>2</a:t>
            </a:r>
            <a:r>
              <a:rPr lang="de-DE" b="1" dirty="0">
                <a:latin typeface="Times New Roman" pitchFamily="18" charset="0"/>
                <a:cs typeface="Times New Roman" pitchFamily="18" charset="0"/>
              </a:rPr>
              <a:t>CO</a:t>
            </a:r>
            <a:r>
              <a:rPr lang="de-DE" b="1" baseline="-25000" dirty="0">
                <a:latin typeface="Times New Roman" pitchFamily="18" charset="0"/>
                <a:cs typeface="Times New Roman" pitchFamily="18" charset="0"/>
              </a:rPr>
              <a:t>3</a:t>
            </a:r>
            <a:r>
              <a:rPr lang="de-DE" b="1" dirty="0">
                <a:latin typeface="Times New Roman" pitchFamily="18" charset="0"/>
                <a:cs typeface="Times New Roman" pitchFamily="18" charset="0"/>
              </a:rPr>
              <a:t> + 2 NO</a:t>
            </a:r>
            <a:r>
              <a:rPr lang="de-DE" b="1" baseline="-25000" dirty="0">
                <a:latin typeface="Times New Roman" pitchFamily="18" charset="0"/>
                <a:cs typeface="Times New Roman" pitchFamily="18" charset="0"/>
              </a:rPr>
              <a:t>3</a:t>
            </a:r>
            <a:r>
              <a:rPr lang="de-DE" b="1" dirty="0">
                <a:latin typeface="Times New Roman" pitchFamily="18" charset="0"/>
                <a:cs typeface="Times New Roman" pitchFamily="18" charset="0"/>
              </a:rPr>
              <a:t> </a:t>
            </a:r>
            <a:r>
              <a:rPr lang="de-DE" b="1" baseline="30000" dirty="0">
                <a:latin typeface="Times New Roman" pitchFamily="18" charset="0"/>
                <a:cs typeface="Times New Roman" pitchFamily="18" charset="0"/>
              </a:rPr>
              <a:t>- </a:t>
            </a:r>
            <a:r>
              <a:rPr lang="de-DE" b="1" dirty="0">
                <a:latin typeface="Times New Roman" pitchFamily="18" charset="0"/>
                <a:cs typeface="Times New Roman" pitchFamily="18" charset="0"/>
              </a:rPr>
              <a:t>  </a:t>
            </a:r>
            <a:r>
              <a:rPr lang="de-DE" b="1" dirty="0">
                <a:latin typeface="Times New Roman" pitchFamily="18" charset="0"/>
                <a:cs typeface="Times New Roman" pitchFamily="18" charset="0"/>
                <a:sym typeface="Wingdings" pitchFamily="2" charset="2"/>
              </a:rPr>
              <a:t>    2 KNO</a:t>
            </a:r>
            <a:r>
              <a:rPr lang="de-DE" b="1" baseline="-25000" dirty="0">
                <a:latin typeface="Times New Roman" pitchFamily="18" charset="0"/>
                <a:cs typeface="Times New Roman" pitchFamily="18" charset="0"/>
                <a:sym typeface="Wingdings" pitchFamily="2" charset="2"/>
              </a:rPr>
              <a:t>3</a:t>
            </a:r>
            <a:r>
              <a:rPr lang="de-DE" b="1" dirty="0">
                <a:latin typeface="Times New Roman" pitchFamily="18" charset="0"/>
                <a:cs typeface="Times New Roman" pitchFamily="18" charset="0"/>
                <a:sym typeface="Wingdings" pitchFamily="2" charset="2"/>
              </a:rPr>
              <a:t> (</a:t>
            </a:r>
            <a:r>
              <a:rPr lang="de-DE" b="1" dirty="0" err="1">
                <a:latin typeface="Times New Roman" pitchFamily="18" charset="0"/>
                <a:cs typeface="Times New Roman" pitchFamily="18" charset="0"/>
                <a:sym typeface="Wingdings" pitchFamily="2" charset="2"/>
              </a:rPr>
              <a:t>aq</a:t>
            </a:r>
            <a:r>
              <a:rPr lang="de-DE" b="1" dirty="0">
                <a:latin typeface="Times New Roman" pitchFamily="18" charset="0"/>
                <a:cs typeface="Times New Roman" pitchFamily="18" charset="0"/>
                <a:sym typeface="Wingdings" pitchFamily="2" charset="2"/>
              </a:rPr>
              <a:t>) + CO</a:t>
            </a:r>
            <a:r>
              <a:rPr lang="de-DE" b="1" baseline="-25000" dirty="0">
                <a:latin typeface="Times New Roman" pitchFamily="18" charset="0"/>
                <a:cs typeface="Times New Roman" pitchFamily="18" charset="0"/>
                <a:sym typeface="Wingdings" pitchFamily="2" charset="2"/>
              </a:rPr>
              <a:t>3</a:t>
            </a:r>
            <a:r>
              <a:rPr lang="de-DE" b="1" baseline="30000" dirty="0">
                <a:latin typeface="Times New Roman" pitchFamily="18" charset="0"/>
                <a:cs typeface="Times New Roman" pitchFamily="18" charset="0"/>
                <a:sym typeface="Wingdings" pitchFamily="2" charset="2"/>
              </a:rPr>
              <a:t>2-</a:t>
            </a:r>
            <a:endParaRPr lang="de-DE" b="1" baseline="30000" dirty="0">
              <a:latin typeface="Times New Roman" pitchFamily="18" charset="0"/>
              <a:cs typeface="Times New Roman" pitchFamily="18" charset="0"/>
            </a:endParaRPr>
          </a:p>
        </p:txBody>
      </p:sp>
      <p:sp>
        <p:nvSpPr>
          <p:cNvPr id="9" name="Textfeld 8"/>
          <p:cNvSpPr txBox="1"/>
          <p:nvPr/>
        </p:nvSpPr>
        <p:spPr>
          <a:xfrm>
            <a:off x="539552" y="1196752"/>
            <a:ext cx="8244408" cy="1107996"/>
          </a:xfrm>
          <a:prstGeom prst="rect">
            <a:avLst/>
          </a:prstGeom>
          <a:noFill/>
        </p:spPr>
        <p:txBody>
          <a:bodyPr wrap="square" rtlCol="0">
            <a:spAutoFit/>
          </a:bodyPr>
          <a:lstStyle/>
          <a:p>
            <a:r>
              <a:rPr lang="de-DE" b="1" dirty="0">
                <a:solidFill>
                  <a:schemeClr val="bg1"/>
                </a:solidFill>
                <a:latin typeface="Bookman Old Style" pitchFamily="18" charset="0"/>
              </a:rPr>
              <a:t>2. Die </a:t>
            </a:r>
            <a:r>
              <a:rPr lang="de-DE" b="1" dirty="0" err="1">
                <a:solidFill>
                  <a:schemeClr val="bg1"/>
                </a:solidFill>
                <a:latin typeface="Bookman Old Style" pitchFamily="18" charset="0"/>
              </a:rPr>
              <a:t>Nitritbakterien</a:t>
            </a:r>
            <a:r>
              <a:rPr lang="de-DE" b="1" dirty="0">
                <a:solidFill>
                  <a:schemeClr val="bg1"/>
                </a:solidFill>
                <a:latin typeface="Bookman Old Style" pitchFamily="18" charset="0"/>
              </a:rPr>
              <a:t> ( </a:t>
            </a:r>
            <a:r>
              <a:rPr lang="de-DE" b="1" dirty="0" err="1">
                <a:solidFill>
                  <a:schemeClr val="bg1"/>
                </a:solidFill>
                <a:latin typeface="Bookman Old Style" pitchFamily="18" charset="0"/>
              </a:rPr>
              <a:t>Nitrosomonas</a:t>
            </a:r>
            <a:r>
              <a:rPr lang="de-DE" b="1" dirty="0">
                <a:solidFill>
                  <a:schemeClr val="bg1"/>
                </a:solidFill>
                <a:latin typeface="Bookman Old Style" pitchFamily="18" charset="0"/>
              </a:rPr>
              <a:t>) setzen die Ammonium-Ionen unter Sauerstoffverbrauch weiter zu Nitrit-Ionen um: </a:t>
            </a:r>
          </a:p>
          <a:p>
            <a:endParaRPr lang="de-DE" b="1" dirty="0">
              <a:solidFill>
                <a:schemeClr val="bg1"/>
              </a:solidFill>
              <a:latin typeface="Bookman Old Style" pitchFamily="18" charset="0"/>
            </a:endParaRPr>
          </a:p>
          <a:p>
            <a:endParaRPr lang="de-DE" b="1" baseline="-25000" dirty="0">
              <a:solidFill>
                <a:schemeClr val="bg1"/>
              </a:solidFill>
              <a:latin typeface="Bookman Old Style" pitchFamily="18" charset="0"/>
            </a:endParaRPr>
          </a:p>
        </p:txBody>
      </p:sp>
      <p:pic>
        <p:nvPicPr>
          <p:cNvPr id="10" name="Picture 2"/>
          <p:cNvPicPr>
            <a:picLocks noChangeAspect="1" noChangeArrowheads="1"/>
          </p:cNvPicPr>
          <p:nvPr/>
        </p:nvPicPr>
        <p:blipFill>
          <a:blip r:embed="rId3" cstate="print"/>
          <a:srcRect l="9479" r="7317" b="-4134"/>
          <a:stretch>
            <a:fillRect/>
          </a:stretch>
        </p:blipFill>
        <p:spPr bwMode="auto">
          <a:xfrm>
            <a:off x="1547664" y="2132856"/>
            <a:ext cx="4104456" cy="541427"/>
          </a:xfrm>
          <a:prstGeom prst="rect">
            <a:avLst/>
          </a:prstGeom>
          <a:noFill/>
          <a:ln w="9525">
            <a:noFill/>
            <a:miter lim="800000"/>
            <a:headEnd/>
            <a:tailEnd/>
          </a:ln>
        </p:spPr>
      </p:pic>
      <p:sp>
        <p:nvSpPr>
          <p:cNvPr id="12" name="Textfeld 11"/>
          <p:cNvSpPr txBox="1"/>
          <p:nvPr/>
        </p:nvSpPr>
        <p:spPr>
          <a:xfrm>
            <a:off x="3347864" y="404664"/>
            <a:ext cx="2434321" cy="461665"/>
          </a:xfrm>
          <a:prstGeom prst="rect">
            <a:avLst/>
          </a:prstGeom>
          <a:noFill/>
        </p:spPr>
        <p:txBody>
          <a:bodyPr wrap="none" rtlCol="0">
            <a:spAutoFit/>
          </a:bodyPr>
          <a:lstStyle/>
          <a:p>
            <a:r>
              <a:rPr lang="de-DE" sz="2400" b="1" u="sng" dirty="0">
                <a:solidFill>
                  <a:schemeClr val="bg1"/>
                </a:solidFill>
                <a:latin typeface="+mj-lt"/>
              </a:rPr>
              <a:t>Erklärung  2. Teil:</a:t>
            </a:r>
          </a:p>
        </p:txBody>
      </p:sp>
      <p:sp>
        <p:nvSpPr>
          <p:cNvPr id="13" name="Rechteck 12"/>
          <p:cNvSpPr/>
          <p:nvPr/>
        </p:nvSpPr>
        <p:spPr>
          <a:xfrm>
            <a:off x="611560" y="3140968"/>
            <a:ext cx="8712968" cy="646331"/>
          </a:xfrm>
          <a:prstGeom prst="rect">
            <a:avLst/>
          </a:prstGeom>
        </p:spPr>
        <p:txBody>
          <a:bodyPr wrap="square">
            <a:spAutoFit/>
          </a:bodyPr>
          <a:lstStyle/>
          <a:p>
            <a:r>
              <a:rPr lang="de-DE" b="1" dirty="0">
                <a:solidFill>
                  <a:schemeClr val="bg1"/>
                </a:solidFill>
                <a:latin typeface="Bookman Old Style" pitchFamily="18" charset="0"/>
              </a:rPr>
              <a:t>3. Die ebenfalls in der Erde vorhandenen </a:t>
            </a:r>
            <a:r>
              <a:rPr lang="de-DE" b="1" dirty="0" err="1">
                <a:solidFill>
                  <a:schemeClr val="bg1"/>
                </a:solidFill>
                <a:latin typeface="Bookman Old Style" pitchFamily="18" charset="0"/>
              </a:rPr>
              <a:t>Nitratbakterien</a:t>
            </a:r>
            <a:r>
              <a:rPr lang="de-DE" b="1" dirty="0">
                <a:solidFill>
                  <a:schemeClr val="bg1"/>
                </a:solidFill>
                <a:latin typeface="Bookman Old Style" pitchFamily="18" charset="0"/>
              </a:rPr>
              <a:t> (</a:t>
            </a:r>
            <a:r>
              <a:rPr lang="de-DE" b="1" dirty="0" err="1">
                <a:solidFill>
                  <a:schemeClr val="bg1"/>
                </a:solidFill>
                <a:latin typeface="Bookman Old Style" pitchFamily="18" charset="0"/>
              </a:rPr>
              <a:t>Nitrobacter</a:t>
            </a:r>
            <a:r>
              <a:rPr lang="de-DE" b="1" dirty="0">
                <a:solidFill>
                  <a:schemeClr val="bg1"/>
                </a:solidFill>
                <a:latin typeface="Bookman Old Style" pitchFamily="18" charset="0"/>
              </a:rPr>
              <a:t>) bilden aus den Nitrit-Ionen mit weiterem Sauerstoff Nitrat-Ionen</a:t>
            </a:r>
          </a:p>
        </p:txBody>
      </p:sp>
      <p:sp>
        <p:nvSpPr>
          <p:cNvPr id="15" name="Rechteck 14"/>
          <p:cNvSpPr/>
          <p:nvPr/>
        </p:nvSpPr>
        <p:spPr>
          <a:xfrm>
            <a:off x="431032" y="4725144"/>
            <a:ext cx="8712968" cy="646331"/>
          </a:xfrm>
          <a:prstGeom prst="rect">
            <a:avLst/>
          </a:prstGeom>
        </p:spPr>
        <p:txBody>
          <a:bodyPr wrap="square">
            <a:spAutoFit/>
          </a:bodyPr>
          <a:lstStyle/>
          <a:p>
            <a:r>
              <a:rPr lang="de-DE" b="1" dirty="0">
                <a:solidFill>
                  <a:schemeClr val="bg1"/>
                </a:solidFill>
                <a:latin typeface="Bookman Old Style" pitchFamily="18" charset="0"/>
              </a:rPr>
              <a:t>4.  In einer Austauschreaktion wird im Kaliumcarbonat das </a:t>
            </a:r>
            <a:r>
              <a:rPr lang="de-DE" b="1" dirty="0" err="1">
                <a:solidFill>
                  <a:schemeClr val="bg1"/>
                </a:solidFill>
                <a:latin typeface="Bookman Old Style" pitchFamily="18" charset="0"/>
              </a:rPr>
              <a:t>Carbonation</a:t>
            </a:r>
            <a:r>
              <a:rPr lang="de-DE" b="1" dirty="0">
                <a:solidFill>
                  <a:schemeClr val="bg1"/>
                </a:solidFill>
                <a:latin typeface="Bookman Old Style" pitchFamily="18" charset="0"/>
              </a:rPr>
              <a:t> gegen das Nitrat-Ion ausgetauscht.  </a:t>
            </a:r>
          </a:p>
        </p:txBody>
      </p:sp>
      <p:pic>
        <p:nvPicPr>
          <p:cNvPr id="16" name="Picture 6"/>
          <p:cNvPicPr>
            <a:picLocks noChangeAspect="1" noChangeArrowheads="1"/>
          </p:cNvPicPr>
          <p:nvPr/>
        </p:nvPicPr>
        <p:blipFill>
          <a:blip r:embed="rId4" cstate="print"/>
          <a:srcRect l="9961"/>
          <a:stretch>
            <a:fillRect/>
          </a:stretch>
        </p:blipFill>
        <p:spPr bwMode="auto">
          <a:xfrm>
            <a:off x="1547664" y="6021288"/>
            <a:ext cx="4556421" cy="6480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bg1"/>
                </a:solidFill>
              </a:rPr>
              <a:t>Aufreinigung</a:t>
            </a:r>
            <a:r>
              <a:rPr lang="de-DE" dirty="0">
                <a:solidFill>
                  <a:schemeClr val="bg1"/>
                </a:solidFill>
              </a:rPr>
              <a:t> der Lösung</a:t>
            </a:r>
          </a:p>
        </p:txBody>
      </p:sp>
      <p:sp>
        <p:nvSpPr>
          <p:cNvPr id="3" name="Inhaltsplatzhalter 2"/>
          <p:cNvSpPr>
            <a:spLocks noGrp="1"/>
          </p:cNvSpPr>
          <p:nvPr>
            <p:ph idx="1"/>
          </p:nvPr>
        </p:nvSpPr>
        <p:spPr/>
        <p:txBody>
          <a:bodyPr/>
          <a:lstStyle/>
          <a:p>
            <a:r>
              <a:rPr lang="de-DE" dirty="0">
                <a:solidFill>
                  <a:schemeClr val="bg1"/>
                </a:solidFill>
                <a:latin typeface="Bookman Old Style" pitchFamily="18" charset="0"/>
              </a:rPr>
              <a:t>Wie kann das Kaliumnitrat von den anderen gelösten Salzen ( </a:t>
            </a:r>
            <a:r>
              <a:rPr lang="de-DE" dirty="0" err="1">
                <a:solidFill>
                  <a:schemeClr val="bg1"/>
                </a:solidFill>
                <a:latin typeface="Bookman Old Style" pitchFamily="18" charset="0"/>
              </a:rPr>
              <a:t>KCl</a:t>
            </a:r>
            <a:r>
              <a:rPr lang="de-DE" dirty="0">
                <a:solidFill>
                  <a:schemeClr val="bg1"/>
                </a:solidFill>
                <a:latin typeface="Bookman Old Style" pitchFamily="18" charset="0"/>
              </a:rPr>
              <a:t>, </a:t>
            </a:r>
            <a:r>
              <a:rPr lang="de-DE" dirty="0" err="1">
                <a:solidFill>
                  <a:schemeClr val="bg1"/>
                </a:solidFill>
                <a:latin typeface="Bookman Old Style" pitchFamily="18" charset="0"/>
              </a:rPr>
              <a:t>NaCl</a:t>
            </a:r>
            <a:r>
              <a:rPr lang="de-DE" dirty="0">
                <a:solidFill>
                  <a:schemeClr val="bg1"/>
                </a:solidFill>
                <a:latin typeface="Bookman Old Style" pitchFamily="18" charset="0"/>
              </a:rPr>
              <a:t>, K</a:t>
            </a:r>
            <a:r>
              <a:rPr lang="de-DE" baseline="-25000" dirty="0">
                <a:solidFill>
                  <a:schemeClr val="bg1"/>
                </a:solidFill>
                <a:latin typeface="Bookman Old Style" pitchFamily="18" charset="0"/>
              </a:rPr>
              <a:t>2</a:t>
            </a:r>
            <a:r>
              <a:rPr lang="de-DE" dirty="0">
                <a:solidFill>
                  <a:schemeClr val="bg1"/>
                </a:solidFill>
                <a:latin typeface="Bookman Old Style" pitchFamily="18" charset="0"/>
              </a:rPr>
              <a:t>CO</a:t>
            </a:r>
            <a:r>
              <a:rPr lang="de-DE" baseline="-25000" dirty="0">
                <a:solidFill>
                  <a:schemeClr val="bg1"/>
                </a:solidFill>
                <a:latin typeface="Bookman Old Style" pitchFamily="18" charset="0"/>
              </a:rPr>
              <a:t>3</a:t>
            </a:r>
            <a:r>
              <a:rPr lang="de-DE" dirty="0">
                <a:solidFill>
                  <a:schemeClr val="bg1"/>
                </a:solidFill>
                <a:latin typeface="Bookman Old Style" pitchFamily="18" charset="0"/>
              </a:rPr>
              <a:t> ….) getrennt werden? </a:t>
            </a:r>
          </a:p>
        </p:txBody>
      </p:sp>
      <p:pic>
        <p:nvPicPr>
          <p:cNvPr id="2050" name="Picture 2"/>
          <p:cNvPicPr>
            <a:picLocks noChangeAspect="1" noChangeArrowheads="1"/>
          </p:cNvPicPr>
          <p:nvPr/>
        </p:nvPicPr>
        <p:blipFill>
          <a:blip r:embed="rId2" cstate="print"/>
          <a:srcRect/>
          <a:stretch>
            <a:fillRect/>
          </a:stretch>
        </p:blipFill>
        <p:spPr bwMode="auto">
          <a:xfrm>
            <a:off x="251520" y="3501008"/>
            <a:ext cx="8677275" cy="2828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3212976"/>
            <a:ext cx="5848350" cy="8667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139952" y="4005064"/>
            <a:ext cx="4573016" cy="68679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79512" y="1916832"/>
            <a:ext cx="4932040" cy="1139917"/>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251520" y="4653136"/>
            <a:ext cx="4824536" cy="744559"/>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5327576" y="2060848"/>
            <a:ext cx="3816424" cy="1134613"/>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4644008" y="5157192"/>
            <a:ext cx="4032448" cy="1473885"/>
          </a:xfrm>
          <a:prstGeom prst="rect">
            <a:avLst/>
          </a:prstGeom>
          <a:noFill/>
          <a:ln w="9525">
            <a:noFill/>
            <a:miter lim="800000"/>
            <a:headEnd/>
            <a:tailEnd/>
          </a:ln>
        </p:spPr>
      </p:pic>
      <p:sp>
        <p:nvSpPr>
          <p:cNvPr id="9" name="Textfeld 8"/>
          <p:cNvSpPr txBox="1"/>
          <p:nvPr/>
        </p:nvSpPr>
        <p:spPr>
          <a:xfrm>
            <a:off x="467544" y="620688"/>
            <a:ext cx="5930406" cy="369332"/>
          </a:xfrm>
          <a:prstGeom prst="rect">
            <a:avLst/>
          </a:prstGeom>
          <a:noFill/>
        </p:spPr>
        <p:txBody>
          <a:bodyPr wrap="none" rtlCol="0">
            <a:spAutoFit/>
          </a:bodyPr>
          <a:lstStyle/>
          <a:p>
            <a:r>
              <a:rPr lang="de-DE" b="1" dirty="0">
                <a:solidFill>
                  <a:srgbClr val="FF0000"/>
                </a:solidFill>
              </a:rPr>
              <a:t>Wieder viele Unfälle mit Schwarzpulver, auch im Jahr 2016…</a:t>
            </a:r>
          </a:p>
        </p:txBody>
      </p:sp>
      <p:pic>
        <p:nvPicPr>
          <p:cNvPr id="5129" name="Picture 9"/>
          <p:cNvPicPr>
            <a:picLocks noChangeAspect="1" noChangeArrowheads="1"/>
          </p:cNvPicPr>
          <p:nvPr/>
        </p:nvPicPr>
        <p:blipFill>
          <a:blip r:embed="rId8" cstate="print"/>
          <a:srcRect/>
          <a:stretch>
            <a:fillRect/>
          </a:stretch>
        </p:blipFill>
        <p:spPr bwMode="auto">
          <a:xfrm>
            <a:off x="7020272" y="476672"/>
            <a:ext cx="1080120" cy="118790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test.feuerwerk.net/wikiroot/actual/images/f/f3/BertholdSchwarz.jpg"/>
          <p:cNvPicPr>
            <a:picLocks noChangeAspect="1" noChangeArrowheads="1"/>
          </p:cNvPicPr>
          <p:nvPr/>
        </p:nvPicPr>
        <p:blipFill>
          <a:blip r:embed="rId2" cstate="print"/>
          <a:srcRect/>
          <a:stretch>
            <a:fillRect/>
          </a:stretch>
        </p:blipFill>
        <p:spPr bwMode="auto">
          <a:xfrm>
            <a:off x="5868144" y="476672"/>
            <a:ext cx="2629732" cy="4534021"/>
          </a:xfrm>
          <a:prstGeom prst="rect">
            <a:avLst/>
          </a:prstGeom>
          <a:noFill/>
        </p:spPr>
      </p:pic>
      <p:sp>
        <p:nvSpPr>
          <p:cNvPr id="5" name="Textfeld 4"/>
          <p:cNvSpPr txBox="1"/>
          <p:nvPr/>
        </p:nvSpPr>
        <p:spPr>
          <a:xfrm>
            <a:off x="755576" y="1412776"/>
            <a:ext cx="3816424" cy="1754326"/>
          </a:xfrm>
          <a:prstGeom prst="rect">
            <a:avLst/>
          </a:prstGeom>
          <a:noFill/>
        </p:spPr>
        <p:txBody>
          <a:bodyPr wrap="square" rtlCol="0">
            <a:spAutoFit/>
          </a:bodyPr>
          <a:lstStyle/>
          <a:p>
            <a:r>
              <a:rPr lang="de-DE" dirty="0">
                <a:solidFill>
                  <a:schemeClr val="bg1"/>
                </a:solidFill>
                <a:latin typeface="Book Antiqua" pitchFamily="18" charset="0"/>
                <a:sym typeface="Symbol"/>
              </a:rPr>
              <a:t> </a:t>
            </a:r>
            <a:r>
              <a:rPr lang="de-DE" dirty="0">
                <a:solidFill>
                  <a:schemeClr val="bg1"/>
                </a:solidFill>
                <a:latin typeface="Book Antiqua" pitchFamily="18" charset="0"/>
              </a:rPr>
              <a:t>Im Jahr 1267 entdeckt Roger Bacon das Schwarzpulver zum ersten Mal in Europa: ein Gemisch </a:t>
            </a:r>
            <a:r>
              <a:rPr lang="de-DE" u="sng" dirty="0">
                <a:solidFill>
                  <a:schemeClr val="bg1"/>
                </a:solidFill>
                <a:latin typeface="Book Antiqua" pitchFamily="18" charset="0"/>
              </a:rPr>
              <a:t>aus Salpeter, Holzkohle und Schwefel</a:t>
            </a:r>
          </a:p>
          <a:p>
            <a:pPr>
              <a:buFontTx/>
              <a:buChar char="-"/>
            </a:pPr>
            <a:endParaRPr lang="de-DE" dirty="0">
              <a:solidFill>
                <a:schemeClr val="bg1"/>
              </a:solidFill>
              <a:latin typeface="Book Antiqua" pitchFamily="18" charset="0"/>
            </a:endParaRPr>
          </a:p>
        </p:txBody>
      </p:sp>
      <p:sp>
        <p:nvSpPr>
          <p:cNvPr id="6" name="Textfeld 5"/>
          <p:cNvSpPr txBox="1"/>
          <p:nvPr/>
        </p:nvSpPr>
        <p:spPr>
          <a:xfrm>
            <a:off x="5796136" y="5013176"/>
            <a:ext cx="3672408" cy="1200329"/>
          </a:xfrm>
          <a:prstGeom prst="rect">
            <a:avLst/>
          </a:prstGeom>
          <a:noFill/>
        </p:spPr>
        <p:txBody>
          <a:bodyPr wrap="square" rtlCol="0">
            <a:spAutoFit/>
          </a:bodyPr>
          <a:lstStyle/>
          <a:p>
            <a:r>
              <a:rPr lang="de-DE" dirty="0">
                <a:solidFill>
                  <a:schemeClr val="bg1"/>
                </a:solidFill>
                <a:latin typeface="Book Antiqua" pitchFamily="18" charset="0"/>
              </a:rPr>
              <a:t>Berthold Schwarz (</a:t>
            </a:r>
            <a:r>
              <a:rPr lang="de-DE" dirty="0" err="1">
                <a:solidFill>
                  <a:schemeClr val="bg1"/>
                </a:solidFill>
                <a:latin typeface="Book Antiqua" pitchFamily="18" charset="0"/>
              </a:rPr>
              <a:t>Nigromantikus</a:t>
            </a:r>
            <a:r>
              <a:rPr lang="de-DE" dirty="0">
                <a:solidFill>
                  <a:schemeClr val="bg1"/>
                </a:solidFill>
                <a:latin typeface="Book Antiqua" pitchFamily="18" charset="0"/>
              </a:rPr>
              <a:t>): ein weiterer Entdecker des Schwarzpulvers</a:t>
            </a:r>
          </a:p>
          <a:p>
            <a:r>
              <a:rPr lang="de-DE" dirty="0">
                <a:solidFill>
                  <a:schemeClr val="bg1"/>
                </a:solidFill>
                <a:latin typeface="Book Antiqua" pitchFamily="18" charset="0"/>
              </a:rPr>
              <a:t> im Jahr 1380</a:t>
            </a:r>
          </a:p>
        </p:txBody>
      </p:sp>
      <p:sp>
        <p:nvSpPr>
          <p:cNvPr id="7" name="Textfeld 6"/>
          <p:cNvSpPr txBox="1"/>
          <p:nvPr/>
        </p:nvSpPr>
        <p:spPr>
          <a:xfrm>
            <a:off x="755576" y="476672"/>
            <a:ext cx="3816424" cy="923330"/>
          </a:xfrm>
          <a:prstGeom prst="rect">
            <a:avLst/>
          </a:prstGeom>
          <a:noFill/>
        </p:spPr>
        <p:txBody>
          <a:bodyPr wrap="square" rtlCol="0">
            <a:spAutoFit/>
          </a:bodyPr>
          <a:lstStyle/>
          <a:p>
            <a:r>
              <a:rPr lang="de-DE" dirty="0">
                <a:solidFill>
                  <a:schemeClr val="bg1"/>
                </a:solidFill>
                <a:latin typeface="Book Antiqua" pitchFamily="18" charset="0"/>
                <a:sym typeface="Symbol"/>
              </a:rPr>
              <a:t></a:t>
            </a:r>
            <a:r>
              <a:rPr lang="de-DE" dirty="0">
                <a:solidFill>
                  <a:schemeClr val="bg1"/>
                </a:solidFill>
                <a:latin typeface="Book Antiqua" pitchFamily="18" charset="0"/>
              </a:rPr>
              <a:t>25 n.Chr. wurde Schwarzpulver schon in Indien und dann in China entdeckt.</a:t>
            </a:r>
          </a:p>
        </p:txBody>
      </p:sp>
      <p:pic>
        <p:nvPicPr>
          <p:cNvPr id="2051" name="Picture 3"/>
          <p:cNvPicPr>
            <a:picLocks noChangeAspect="1" noChangeArrowheads="1"/>
          </p:cNvPicPr>
          <p:nvPr/>
        </p:nvPicPr>
        <p:blipFill>
          <a:blip r:embed="rId3" cstate="print"/>
          <a:srcRect/>
          <a:stretch>
            <a:fillRect/>
          </a:stretch>
        </p:blipFill>
        <p:spPr bwMode="auto">
          <a:xfrm>
            <a:off x="539552" y="3123103"/>
            <a:ext cx="4215334" cy="3158833"/>
          </a:xfrm>
          <a:prstGeom prst="rect">
            <a:avLst/>
          </a:prstGeom>
          <a:noFill/>
          <a:ln w="9525">
            <a:noFill/>
            <a:miter lim="800000"/>
            <a:headEnd/>
            <a:tailEnd/>
          </a:ln>
        </p:spPr>
      </p:pic>
      <p:cxnSp>
        <p:nvCxnSpPr>
          <p:cNvPr id="10" name="Gerade Verbindung mit Pfeil 9"/>
          <p:cNvCxnSpPr/>
          <p:nvPr/>
        </p:nvCxnSpPr>
        <p:spPr>
          <a:xfrm>
            <a:off x="467544" y="332656"/>
            <a:ext cx="0" cy="2448272"/>
          </a:xfrm>
          <a:prstGeom prst="straightConnector1">
            <a:avLst/>
          </a:prstGeom>
          <a:ln w="508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716016" y="5157192"/>
            <a:ext cx="1056700" cy="369332"/>
          </a:xfrm>
          <a:prstGeom prst="rect">
            <a:avLst/>
          </a:prstGeom>
          <a:noFill/>
        </p:spPr>
        <p:txBody>
          <a:bodyPr wrap="none" rtlCol="0">
            <a:spAutoFit/>
          </a:bodyPr>
          <a:lstStyle/>
          <a:p>
            <a:r>
              <a:rPr lang="de-DE" b="1" dirty="0">
                <a:solidFill>
                  <a:schemeClr val="bg1"/>
                </a:solidFill>
                <a:latin typeface="Book Antiqua" pitchFamily="18" charset="0"/>
              </a:rPr>
              <a:t>Salpeter</a:t>
            </a:r>
          </a:p>
        </p:txBody>
      </p:sp>
      <p:sp>
        <p:nvSpPr>
          <p:cNvPr id="12" name="Rechteck 11"/>
          <p:cNvSpPr/>
          <p:nvPr/>
        </p:nvSpPr>
        <p:spPr>
          <a:xfrm>
            <a:off x="4788024" y="6453336"/>
            <a:ext cx="4572000" cy="215444"/>
          </a:xfrm>
          <a:prstGeom prst="rect">
            <a:avLst/>
          </a:prstGeom>
        </p:spPr>
        <p:txBody>
          <a:bodyPr>
            <a:spAutoFit/>
          </a:bodyPr>
          <a:lstStyle/>
          <a:p>
            <a:r>
              <a:rPr lang="de-DE" sz="800" u="sng" dirty="0">
                <a:solidFill>
                  <a:schemeClr val="bg1"/>
                </a:solidFill>
                <a:latin typeface="Bookman Old Style" pitchFamily="18" charset="0"/>
              </a:rPr>
              <a:t>Bildquelle: </a:t>
            </a:r>
            <a:r>
              <a:rPr lang="de-DE" sz="800" dirty="0">
                <a:solidFill>
                  <a:schemeClr val="bg1"/>
                </a:solidFill>
                <a:latin typeface="Bookman Old Style" pitchFamily="18" charset="0"/>
              </a:rPr>
              <a:t>test.feuerwerk.net/</a:t>
            </a:r>
            <a:r>
              <a:rPr lang="de-DE" sz="800" dirty="0" err="1">
                <a:solidFill>
                  <a:schemeClr val="bg1"/>
                </a:solidFill>
                <a:latin typeface="Bookman Old Style" pitchFamily="18" charset="0"/>
              </a:rPr>
              <a:t>wikiroot</a:t>
            </a:r>
            <a:r>
              <a:rPr lang="de-DE" sz="800" dirty="0">
                <a:solidFill>
                  <a:schemeClr val="bg1"/>
                </a:solidFill>
                <a:latin typeface="Bookman Old Style" pitchFamily="18" charset="0"/>
              </a:rPr>
              <a:t>/</a:t>
            </a:r>
            <a:r>
              <a:rPr lang="de-DE" sz="800" dirty="0" err="1">
                <a:solidFill>
                  <a:schemeClr val="bg1"/>
                </a:solidFill>
                <a:latin typeface="Bookman Old Style" pitchFamily="18" charset="0"/>
              </a:rPr>
              <a:t>actual</a:t>
            </a:r>
            <a:r>
              <a:rPr lang="de-DE" sz="800" dirty="0">
                <a:solidFill>
                  <a:schemeClr val="bg1"/>
                </a:solidFill>
                <a:latin typeface="Bookman Old Style" pitchFamily="18" charset="0"/>
              </a:rPr>
              <a:t>/</a:t>
            </a:r>
            <a:r>
              <a:rPr lang="de-DE" sz="800" dirty="0" err="1">
                <a:solidFill>
                  <a:schemeClr val="bg1"/>
                </a:solidFill>
                <a:latin typeface="Bookman Old Style" pitchFamily="18" charset="0"/>
              </a:rPr>
              <a:t>images</a:t>
            </a:r>
            <a:r>
              <a:rPr lang="de-DE" sz="800" dirty="0">
                <a:solidFill>
                  <a:schemeClr val="bg1"/>
                </a:solidFill>
                <a:latin typeface="Bookman Old Style" pitchFamily="18" charset="0"/>
              </a:rPr>
              <a:t>/f/f3/BertholdSchwarz.jpg</a:t>
            </a:r>
          </a:p>
        </p:txBody>
      </p:sp>
      <p:sp>
        <p:nvSpPr>
          <p:cNvPr id="13" name="Rechteck 12"/>
          <p:cNvSpPr/>
          <p:nvPr/>
        </p:nvSpPr>
        <p:spPr>
          <a:xfrm>
            <a:off x="683568" y="6309320"/>
            <a:ext cx="4572000" cy="215444"/>
          </a:xfrm>
          <a:prstGeom prst="rect">
            <a:avLst/>
          </a:prstGeom>
        </p:spPr>
        <p:txBody>
          <a:bodyPr>
            <a:spAutoFit/>
          </a:bodyPr>
          <a:lstStyle/>
          <a:p>
            <a:r>
              <a:rPr lang="de-DE" sz="800" b="1" u="sng" dirty="0">
                <a:solidFill>
                  <a:schemeClr val="bg1"/>
                </a:solidFill>
                <a:latin typeface="Bookman Old Style" pitchFamily="18" charset="0"/>
              </a:rPr>
              <a:t>Bildquelle: </a:t>
            </a:r>
            <a:r>
              <a:rPr lang="de-DE" sz="800" b="1" dirty="0">
                <a:solidFill>
                  <a:schemeClr val="bg1"/>
                </a:solidFill>
                <a:latin typeface="Bookman Old Style" pitchFamily="18" charset="0"/>
              </a:rPr>
              <a:t>http://slideplayer.org/slide/792503/</a:t>
            </a:r>
          </a:p>
        </p:txBody>
      </p:sp>
      <p:sp>
        <p:nvSpPr>
          <p:cNvPr id="14" name="Textfeld 13"/>
          <p:cNvSpPr txBox="1"/>
          <p:nvPr/>
        </p:nvSpPr>
        <p:spPr>
          <a:xfrm>
            <a:off x="3419872" y="0"/>
            <a:ext cx="2071144" cy="461665"/>
          </a:xfrm>
          <a:prstGeom prst="rect">
            <a:avLst/>
          </a:prstGeom>
          <a:noFill/>
        </p:spPr>
        <p:txBody>
          <a:bodyPr wrap="none" rtlCol="0">
            <a:spAutoFit/>
          </a:bodyPr>
          <a:lstStyle/>
          <a:p>
            <a:r>
              <a:rPr lang="de-DE" sz="2400" b="1" dirty="0">
                <a:solidFill>
                  <a:schemeClr val="bg1"/>
                </a:solidFill>
                <a:latin typeface="+mj-lt"/>
              </a:rPr>
              <a:t>Die Geschichte</a:t>
            </a:r>
          </a:p>
        </p:txBody>
      </p:sp>
      <p:pic>
        <p:nvPicPr>
          <p:cNvPr id="15" name="Grafik 14">
            <a:extLst>
              <a:ext uri="{FF2B5EF4-FFF2-40B4-BE49-F238E27FC236}">
                <a16:creationId xmlns:a16="http://schemas.microsoft.com/office/drawing/2014/main" id="{746732AE-35CE-43C3-9805-CEB569237A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076" y="4415604"/>
            <a:ext cx="740478" cy="741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2DEF003-532F-4D5B-A28B-5FBEFC9AF3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9288" t="32150" r="9050" b="27950"/>
          <a:stretch/>
        </p:blipFill>
        <p:spPr>
          <a:xfrm>
            <a:off x="395536" y="1412776"/>
            <a:ext cx="8449536" cy="3528392"/>
          </a:xfrm>
          <a:prstGeom prst="rect">
            <a:avLst/>
          </a:prstGeom>
        </p:spPr>
      </p:pic>
      <p:sp>
        <p:nvSpPr>
          <p:cNvPr id="9" name="Textfeld 8">
            <a:extLst>
              <a:ext uri="{FF2B5EF4-FFF2-40B4-BE49-F238E27FC236}">
                <a16:creationId xmlns:a16="http://schemas.microsoft.com/office/drawing/2014/main" id="{B19B9680-F659-424F-A6EC-7085F4A8C996}"/>
              </a:ext>
            </a:extLst>
          </p:cNvPr>
          <p:cNvSpPr txBox="1"/>
          <p:nvPr/>
        </p:nvSpPr>
        <p:spPr>
          <a:xfrm>
            <a:off x="323528" y="548680"/>
            <a:ext cx="8136904" cy="369332"/>
          </a:xfrm>
          <a:prstGeom prst="rect">
            <a:avLst/>
          </a:prstGeom>
          <a:noFill/>
        </p:spPr>
        <p:txBody>
          <a:bodyPr wrap="square">
            <a:spAutoFit/>
          </a:bodyPr>
          <a:lstStyle/>
          <a:p>
            <a:r>
              <a:rPr lang="de-DE" sz="1800" b="1" dirty="0">
                <a:solidFill>
                  <a:schemeClr val="bg1"/>
                </a:solidFill>
                <a:latin typeface="+mj-lt"/>
              </a:rPr>
              <a:t>Wiederholung zum Thema Oxidation von Metallen und Nichtmetallen:</a:t>
            </a:r>
          </a:p>
        </p:txBody>
      </p:sp>
      <p:sp>
        <p:nvSpPr>
          <p:cNvPr id="10" name="Textfeld 9">
            <a:extLst>
              <a:ext uri="{FF2B5EF4-FFF2-40B4-BE49-F238E27FC236}">
                <a16:creationId xmlns:a16="http://schemas.microsoft.com/office/drawing/2014/main" id="{81B0C63D-BD64-4EA6-8F81-9503C2F49855}"/>
              </a:ext>
            </a:extLst>
          </p:cNvPr>
          <p:cNvSpPr txBox="1"/>
          <p:nvPr/>
        </p:nvSpPr>
        <p:spPr>
          <a:xfrm>
            <a:off x="372750" y="5373216"/>
            <a:ext cx="8472321" cy="1477328"/>
          </a:xfrm>
          <a:prstGeom prst="rect">
            <a:avLst/>
          </a:prstGeom>
          <a:noFill/>
        </p:spPr>
        <p:txBody>
          <a:bodyPr wrap="square">
            <a:spAutoFit/>
          </a:bodyPr>
          <a:lstStyle/>
          <a:p>
            <a:r>
              <a:rPr lang="de-DE" b="1" dirty="0">
                <a:solidFill>
                  <a:schemeClr val="bg1"/>
                </a:solidFill>
                <a:latin typeface="+mj-lt"/>
              </a:rPr>
              <a:t>Produkte der Oxidation: 	·</a:t>
            </a:r>
            <a:r>
              <a:rPr lang="de-DE" b="1" u="sng" dirty="0">
                <a:solidFill>
                  <a:schemeClr val="bg1"/>
                </a:solidFill>
                <a:latin typeface="+mj-lt"/>
              </a:rPr>
              <a:t>Metalloxide (fest, basisch)</a:t>
            </a:r>
            <a:r>
              <a:rPr lang="de-DE" b="1" dirty="0">
                <a:solidFill>
                  <a:schemeClr val="bg1"/>
                </a:solidFill>
                <a:latin typeface="+mj-lt"/>
              </a:rPr>
              <a:t>, z.B. Magnesiumoxid, 				Eisenoxid, Aluminiumoxid</a:t>
            </a:r>
          </a:p>
          <a:p>
            <a:r>
              <a:rPr lang="de-DE" b="1" dirty="0">
                <a:solidFill>
                  <a:schemeClr val="bg1"/>
                </a:solidFill>
                <a:latin typeface="+mj-lt"/>
              </a:rPr>
              <a:t>			·</a:t>
            </a:r>
            <a:r>
              <a:rPr lang="de-DE" b="1" u="sng" dirty="0">
                <a:solidFill>
                  <a:schemeClr val="bg1"/>
                </a:solidFill>
                <a:latin typeface="+mj-lt"/>
              </a:rPr>
              <a:t>Nichtmetalloxide (gasförmig, sauer)</a:t>
            </a:r>
            <a:r>
              <a:rPr lang="de-DE" b="1" dirty="0">
                <a:solidFill>
                  <a:schemeClr val="bg1"/>
                </a:solidFill>
                <a:latin typeface="+mj-lt"/>
              </a:rPr>
              <a:t>, z.B. 					Kohlenstoffdioxid, Schwefeldioxid</a:t>
            </a:r>
          </a:p>
          <a:p>
            <a:r>
              <a:rPr lang="de-DE" sz="1800" b="1" dirty="0">
                <a:solidFill>
                  <a:schemeClr val="bg1"/>
                </a:solidFill>
                <a:latin typeface="+mj-lt"/>
              </a:rPr>
              <a:t>			</a:t>
            </a:r>
          </a:p>
        </p:txBody>
      </p:sp>
    </p:spTree>
    <p:extLst>
      <p:ext uri="{BB962C8B-B14F-4D97-AF65-F5344CB8AC3E}">
        <p14:creationId xmlns:p14="http://schemas.microsoft.com/office/powerpoint/2010/main" val="421485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7BD42710-2B6C-4DE9-8D5D-453D48D402D5}"/>
              </a:ext>
            </a:extLst>
          </p:cNvPr>
          <p:cNvSpPr txBox="1"/>
          <p:nvPr/>
        </p:nvSpPr>
        <p:spPr>
          <a:xfrm>
            <a:off x="683568" y="617975"/>
            <a:ext cx="6957499" cy="369332"/>
          </a:xfrm>
          <a:prstGeom prst="rect">
            <a:avLst/>
          </a:prstGeom>
          <a:noFill/>
        </p:spPr>
        <p:txBody>
          <a:bodyPr wrap="square">
            <a:spAutoFit/>
          </a:bodyPr>
          <a:lstStyle/>
          <a:p>
            <a:r>
              <a:rPr lang="de-DE" sz="1800" b="1" dirty="0">
                <a:solidFill>
                  <a:schemeClr val="bg1"/>
                </a:solidFill>
                <a:latin typeface="+mj-lt"/>
              </a:rPr>
              <a:t>Die Redoxreaktion: Die Oxidation und Reduktion in einer Reaktion </a:t>
            </a:r>
          </a:p>
        </p:txBody>
      </p:sp>
      <p:sp>
        <p:nvSpPr>
          <p:cNvPr id="16" name="Textfeld 15">
            <a:extLst>
              <a:ext uri="{FF2B5EF4-FFF2-40B4-BE49-F238E27FC236}">
                <a16:creationId xmlns:a16="http://schemas.microsoft.com/office/drawing/2014/main" id="{F5706DDD-D959-4BAD-B66C-D0679DC6003B}"/>
              </a:ext>
            </a:extLst>
          </p:cNvPr>
          <p:cNvSpPr txBox="1"/>
          <p:nvPr/>
        </p:nvSpPr>
        <p:spPr>
          <a:xfrm>
            <a:off x="683568" y="1202313"/>
            <a:ext cx="7200800" cy="1200329"/>
          </a:xfrm>
          <a:prstGeom prst="rect">
            <a:avLst/>
          </a:prstGeom>
          <a:noFill/>
        </p:spPr>
        <p:txBody>
          <a:bodyPr wrap="square">
            <a:spAutoFit/>
          </a:bodyPr>
          <a:lstStyle/>
          <a:p>
            <a:r>
              <a:rPr lang="de-DE" sz="1800" b="1" dirty="0">
                <a:solidFill>
                  <a:schemeClr val="bg1"/>
                </a:solidFill>
                <a:latin typeface="+mj-lt"/>
              </a:rPr>
              <a:t>Die Oxidation und Reduktion finden als Teilvorgänge immer gleichzeitig in einer Redoxreaktion statt:</a:t>
            </a:r>
          </a:p>
          <a:p>
            <a:endParaRPr lang="de-DE" b="1" dirty="0">
              <a:solidFill>
                <a:schemeClr val="bg1"/>
              </a:solidFill>
              <a:latin typeface="+mj-lt"/>
            </a:endParaRPr>
          </a:p>
          <a:p>
            <a:endParaRPr lang="de-DE" sz="1800" b="1" dirty="0">
              <a:solidFill>
                <a:schemeClr val="bg1"/>
              </a:solidFill>
              <a:latin typeface="+mj-lt"/>
            </a:endParaRPr>
          </a:p>
        </p:txBody>
      </p:sp>
      <p:pic>
        <p:nvPicPr>
          <p:cNvPr id="4" name="Grafik 3">
            <a:extLst>
              <a:ext uri="{FF2B5EF4-FFF2-40B4-BE49-F238E27FC236}">
                <a16:creationId xmlns:a16="http://schemas.microsoft.com/office/drawing/2014/main" id="{520BEE78-331B-44C0-A18C-057A42231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27611"/>
            <a:ext cx="3943900" cy="1914792"/>
          </a:xfrm>
          <a:prstGeom prst="rect">
            <a:avLst/>
          </a:prstGeom>
        </p:spPr>
      </p:pic>
      <p:sp>
        <p:nvSpPr>
          <p:cNvPr id="18" name="Textfeld 17">
            <a:extLst>
              <a:ext uri="{FF2B5EF4-FFF2-40B4-BE49-F238E27FC236}">
                <a16:creationId xmlns:a16="http://schemas.microsoft.com/office/drawing/2014/main" id="{BC35801F-AA59-468F-B90C-4E4021B2DFC0}"/>
              </a:ext>
            </a:extLst>
          </p:cNvPr>
          <p:cNvSpPr txBox="1"/>
          <p:nvPr/>
        </p:nvSpPr>
        <p:spPr>
          <a:xfrm>
            <a:off x="720080" y="4607084"/>
            <a:ext cx="4572000" cy="1477328"/>
          </a:xfrm>
          <a:prstGeom prst="rect">
            <a:avLst/>
          </a:prstGeom>
          <a:noFill/>
        </p:spPr>
        <p:txBody>
          <a:bodyPr wrap="square">
            <a:spAutoFit/>
          </a:bodyPr>
          <a:lstStyle/>
          <a:p>
            <a:r>
              <a:rPr lang="de-DE" sz="1800" b="1" dirty="0">
                <a:solidFill>
                  <a:schemeClr val="bg1"/>
                </a:solidFill>
                <a:latin typeface="+mj-lt"/>
              </a:rPr>
              <a:t>Der Stoff, der oxidiert wird, also Sauerstoff aufnimmt, wird </a:t>
            </a:r>
            <a:r>
              <a:rPr lang="de-DE" sz="1800" b="1" u="sng" dirty="0">
                <a:solidFill>
                  <a:schemeClr val="bg1"/>
                </a:solidFill>
                <a:latin typeface="+mj-lt"/>
              </a:rPr>
              <a:t>Reduktionsmittel</a:t>
            </a:r>
            <a:r>
              <a:rPr lang="de-DE" sz="1800" b="1" dirty="0">
                <a:solidFill>
                  <a:schemeClr val="bg1"/>
                </a:solidFill>
                <a:latin typeface="+mj-lt"/>
              </a:rPr>
              <a:t> genannt. </a:t>
            </a:r>
          </a:p>
          <a:p>
            <a:endParaRPr lang="de-DE" b="1" dirty="0">
              <a:solidFill>
                <a:schemeClr val="bg1"/>
              </a:solidFill>
              <a:latin typeface="+mj-lt"/>
            </a:endParaRPr>
          </a:p>
          <a:p>
            <a:r>
              <a:rPr lang="de-DE" sz="1800" b="1" dirty="0">
                <a:solidFill>
                  <a:schemeClr val="bg1"/>
                </a:solidFill>
                <a:latin typeface="+mj-lt"/>
              </a:rPr>
              <a:t>Das Edukt, das reduziert wird, also Sauerstoff abgibt, wird </a:t>
            </a:r>
            <a:r>
              <a:rPr lang="de-DE" sz="1800" b="1" u="sng" dirty="0">
                <a:solidFill>
                  <a:schemeClr val="bg1"/>
                </a:solidFill>
                <a:latin typeface="+mj-lt"/>
              </a:rPr>
              <a:t>Oxidationsmittel</a:t>
            </a:r>
            <a:r>
              <a:rPr lang="de-DE" sz="1800" b="1" dirty="0">
                <a:solidFill>
                  <a:schemeClr val="bg1"/>
                </a:solidFill>
                <a:latin typeface="+mj-lt"/>
              </a:rPr>
              <a:t> genannt. </a:t>
            </a:r>
          </a:p>
        </p:txBody>
      </p:sp>
      <p:sp>
        <p:nvSpPr>
          <p:cNvPr id="19" name="Textfeld 18">
            <a:extLst>
              <a:ext uri="{FF2B5EF4-FFF2-40B4-BE49-F238E27FC236}">
                <a16:creationId xmlns:a16="http://schemas.microsoft.com/office/drawing/2014/main" id="{99994552-468C-4541-9138-E0287D753080}"/>
              </a:ext>
            </a:extLst>
          </p:cNvPr>
          <p:cNvSpPr txBox="1"/>
          <p:nvPr/>
        </p:nvSpPr>
        <p:spPr>
          <a:xfrm>
            <a:off x="5646334" y="2423596"/>
            <a:ext cx="4572000" cy="1754326"/>
          </a:xfrm>
          <a:prstGeom prst="rect">
            <a:avLst/>
          </a:prstGeom>
          <a:noFill/>
        </p:spPr>
        <p:txBody>
          <a:bodyPr wrap="square">
            <a:spAutoFit/>
          </a:bodyPr>
          <a:lstStyle/>
          <a:p>
            <a:r>
              <a:rPr lang="de-DE" sz="1800" b="1" dirty="0">
                <a:solidFill>
                  <a:schemeClr val="bg1"/>
                </a:solidFill>
                <a:latin typeface="+mj-lt"/>
              </a:rPr>
              <a:t>Oxidation = die Teilreaktion, wo </a:t>
            </a:r>
          </a:p>
          <a:p>
            <a:r>
              <a:rPr lang="de-DE" sz="1800" b="1" dirty="0">
                <a:solidFill>
                  <a:schemeClr val="bg1"/>
                </a:solidFill>
                <a:latin typeface="+mj-lt"/>
              </a:rPr>
              <a:t>ein Edukt mit Sauerstoff reagiert. </a:t>
            </a:r>
          </a:p>
          <a:p>
            <a:endParaRPr lang="de-DE" b="1" dirty="0">
              <a:solidFill>
                <a:schemeClr val="bg1"/>
              </a:solidFill>
              <a:latin typeface="+mj-lt"/>
            </a:endParaRPr>
          </a:p>
          <a:p>
            <a:r>
              <a:rPr lang="de-DE" sz="1800" b="1" dirty="0">
                <a:solidFill>
                  <a:schemeClr val="bg1"/>
                </a:solidFill>
                <a:latin typeface="+mj-lt"/>
              </a:rPr>
              <a:t>Reduktion= die Teilreaktion, bei </a:t>
            </a:r>
          </a:p>
          <a:p>
            <a:r>
              <a:rPr lang="de-DE" sz="1800" b="1" dirty="0">
                <a:solidFill>
                  <a:schemeClr val="bg1"/>
                </a:solidFill>
                <a:latin typeface="+mj-lt"/>
              </a:rPr>
              <a:t>der Sauerstoff  vom Edukt</a:t>
            </a:r>
          </a:p>
          <a:p>
            <a:r>
              <a:rPr lang="de-DE" sz="1800" b="1" dirty="0">
                <a:solidFill>
                  <a:schemeClr val="bg1"/>
                </a:solidFill>
                <a:latin typeface="+mj-lt"/>
              </a:rPr>
              <a:t>entfernt wird.</a:t>
            </a:r>
          </a:p>
        </p:txBody>
      </p:sp>
    </p:spTree>
    <p:extLst>
      <p:ext uri="{BB962C8B-B14F-4D97-AF65-F5344CB8AC3E}">
        <p14:creationId xmlns:p14="http://schemas.microsoft.com/office/powerpoint/2010/main" val="341706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feld 5"/>
          <p:cNvSpPr txBox="1"/>
          <p:nvPr/>
        </p:nvSpPr>
        <p:spPr>
          <a:xfrm>
            <a:off x="251520" y="5733256"/>
            <a:ext cx="8568952" cy="646331"/>
          </a:xfrm>
          <a:prstGeom prst="rect">
            <a:avLst/>
          </a:prstGeom>
          <a:noFill/>
        </p:spPr>
        <p:txBody>
          <a:bodyPr wrap="square" rtlCol="0">
            <a:spAutoFit/>
          </a:bodyPr>
          <a:lstStyle/>
          <a:p>
            <a:r>
              <a:rPr lang="de-DE" b="1" dirty="0">
                <a:solidFill>
                  <a:schemeClr val="bg1"/>
                </a:solidFill>
                <a:latin typeface="Bookman Old Style" pitchFamily="18" charset="0"/>
              </a:rPr>
              <a:t>-Es handelt sich um eine Deflagration ( Abbrandgeschwindigkeit : v=300- 600 m/s).</a:t>
            </a:r>
          </a:p>
        </p:txBody>
      </p:sp>
      <p:sp>
        <p:nvSpPr>
          <p:cNvPr id="8" name="Rechteck 7"/>
          <p:cNvSpPr/>
          <p:nvPr/>
        </p:nvSpPr>
        <p:spPr>
          <a:xfrm>
            <a:off x="251520" y="764704"/>
            <a:ext cx="8892480" cy="923330"/>
          </a:xfrm>
          <a:prstGeom prst="rect">
            <a:avLst/>
          </a:prstGeom>
          <a:ln>
            <a:solidFill>
              <a:schemeClr val="accent2">
                <a:lumMod val="60000"/>
                <a:lumOff val="40000"/>
              </a:schemeClr>
            </a:solidFill>
          </a:ln>
        </p:spPr>
        <p:txBody>
          <a:bodyPr wrap="square">
            <a:spAutoFit/>
          </a:bodyPr>
          <a:lstStyle/>
          <a:p>
            <a:r>
              <a:rPr lang="de-DE" b="1" dirty="0">
                <a:solidFill>
                  <a:schemeClr val="accent2">
                    <a:lumMod val="75000"/>
                  </a:schemeClr>
                </a:solidFill>
                <a:latin typeface="Bookman Old Style" pitchFamily="18" charset="0"/>
              </a:rPr>
              <a:t>74 KNO</a:t>
            </a:r>
            <a:r>
              <a:rPr lang="de-DE" b="1" baseline="-25000" dirty="0">
                <a:solidFill>
                  <a:schemeClr val="accent2">
                    <a:lumMod val="75000"/>
                  </a:schemeClr>
                </a:solidFill>
                <a:latin typeface="Bookman Old Style" pitchFamily="18" charset="0"/>
              </a:rPr>
              <a:t>3</a:t>
            </a:r>
            <a:r>
              <a:rPr lang="de-DE" b="1" dirty="0">
                <a:solidFill>
                  <a:schemeClr val="accent2">
                    <a:lumMod val="75000"/>
                  </a:schemeClr>
                </a:solidFill>
                <a:latin typeface="Bookman Old Style" pitchFamily="18" charset="0"/>
              </a:rPr>
              <a:t> + 96 C + 30 S + 16 H</a:t>
            </a:r>
            <a:r>
              <a:rPr lang="de-DE" b="1" baseline="-25000" dirty="0">
                <a:solidFill>
                  <a:schemeClr val="accent2">
                    <a:lumMod val="75000"/>
                  </a:schemeClr>
                </a:solidFill>
                <a:latin typeface="Bookman Old Style" pitchFamily="18" charset="0"/>
              </a:rPr>
              <a:t>2</a:t>
            </a:r>
            <a:r>
              <a:rPr lang="de-DE" b="1" dirty="0">
                <a:solidFill>
                  <a:schemeClr val="accent2">
                    <a:lumMod val="75000"/>
                  </a:schemeClr>
                </a:solidFill>
                <a:latin typeface="Bookman Old Style" pitchFamily="18" charset="0"/>
              </a:rPr>
              <a:t>O → </a:t>
            </a:r>
          </a:p>
          <a:p>
            <a:r>
              <a:rPr lang="de-DE" b="1" dirty="0">
                <a:solidFill>
                  <a:schemeClr val="bg1"/>
                </a:solidFill>
                <a:latin typeface="Bookman Old Style" pitchFamily="18" charset="0"/>
              </a:rPr>
              <a:t>35 N</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 + 56 CO</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 + 14 CO + 3 CH</a:t>
            </a:r>
            <a:r>
              <a:rPr lang="de-DE" b="1" baseline="-25000" dirty="0">
                <a:solidFill>
                  <a:schemeClr val="bg1"/>
                </a:solidFill>
                <a:latin typeface="Bookman Old Style" pitchFamily="18" charset="0"/>
              </a:rPr>
              <a:t>4</a:t>
            </a:r>
            <a:r>
              <a:rPr lang="de-DE" b="1" dirty="0">
                <a:solidFill>
                  <a:schemeClr val="bg1"/>
                </a:solidFill>
                <a:latin typeface="Bookman Old Style" pitchFamily="18" charset="0"/>
              </a:rPr>
              <a:t> + 2 H</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 + 4 H</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 + 19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CO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+ 7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SO</a:t>
            </a:r>
            <a:r>
              <a:rPr lang="de-DE" b="1" baseline="-25000" dirty="0">
                <a:solidFill>
                  <a:schemeClr val="bg1"/>
                </a:solidFill>
                <a:latin typeface="Bookman Old Style" pitchFamily="18" charset="0"/>
              </a:rPr>
              <a:t>4</a:t>
            </a:r>
            <a:r>
              <a:rPr lang="de-DE" b="1" dirty="0">
                <a:solidFill>
                  <a:schemeClr val="bg1"/>
                </a:solidFill>
                <a:latin typeface="Bookman Old Style" pitchFamily="18" charset="0"/>
              </a:rPr>
              <a:t> + </a:t>
            </a:r>
          </a:p>
          <a:p>
            <a:r>
              <a:rPr lang="de-DE" b="1" dirty="0">
                <a:solidFill>
                  <a:schemeClr val="bg1"/>
                </a:solidFill>
                <a:latin typeface="Bookman Old Style" pitchFamily="18" charset="0"/>
              </a:rPr>
              <a:t>8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+ 2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 + 2 KSCN + (NH4)</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CO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 C + S</a:t>
            </a:r>
          </a:p>
        </p:txBody>
      </p:sp>
      <p:sp>
        <p:nvSpPr>
          <p:cNvPr id="9" name="Rechteck 8"/>
          <p:cNvSpPr/>
          <p:nvPr/>
        </p:nvSpPr>
        <p:spPr>
          <a:xfrm>
            <a:off x="323528" y="2060848"/>
            <a:ext cx="4572000" cy="4801314"/>
          </a:xfrm>
          <a:prstGeom prst="rect">
            <a:avLst/>
          </a:prstGeom>
        </p:spPr>
        <p:txBody>
          <a:bodyPr>
            <a:spAutoFit/>
          </a:bodyPr>
          <a:lstStyle/>
          <a:p>
            <a:r>
              <a:rPr lang="de-DE" b="1" u="sng" dirty="0">
                <a:solidFill>
                  <a:schemeClr val="accent2">
                    <a:lumMod val="75000"/>
                  </a:schemeClr>
                </a:solidFill>
                <a:latin typeface="Bookman Old Style" pitchFamily="18" charset="0"/>
              </a:rPr>
              <a:t>Edukte:</a:t>
            </a:r>
          </a:p>
          <a:p>
            <a:r>
              <a:rPr lang="de-DE" b="1" u="sng" dirty="0">
                <a:solidFill>
                  <a:schemeClr val="accent2">
                    <a:lumMod val="40000"/>
                    <a:lumOff val="60000"/>
                  </a:schemeClr>
                </a:solidFill>
                <a:latin typeface="Bookman Old Style" pitchFamily="18" charset="0"/>
              </a:rPr>
              <a:t>Reduktionsmittel:</a:t>
            </a:r>
          </a:p>
          <a:p>
            <a:r>
              <a:rPr lang="de-DE" b="1" i="1" dirty="0">
                <a:solidFill>
                  <a:schemeClr val="accent2">
                    <a:lumMod val="75000"/>
                  </a:schemeClr>
                </a:solidFill>
                <a:latin typeface="Bookman Old Style" pitchFamily="18" charset="0"/>
              </a:rPr>
              <a:t>Kohlenstoff (C) </a:t>
            </a:r>
          </a:p>
          <a:p>
            <a:r>
              <a:rPr lang="de-DE" b="1" i="1" dirty="0">
                <a:solidFill>
                  <a:schemeClr val="accent2">
                    <a:lumMod val="75000"/>
                  </a:schemeClr>
                </a:solidFill>
                <a:latin typeface="Bookman Old Style" pitchFamily="18" charset="0"/>
              </a:rPr>
              <a:t>Schwefel (S) </a:t>
            </a:r>
          </a:p>
          <a:p>
            <a:r>
              <a:rPr lang="de-DE" b="1" u="sng" dirty="0">
                <a:solidFill>
                  <a:schemeClr val="accent2">
                    <a:lumMod val="40000"/>
                    <a:lumOff val="60000"/>
                  </a:schemeClr>
                </a:solidFill>
                <a:latin typeface="Bookman Old Style" pitchFamily="18" charset="0"/>
              </a:rPr>
              <a:t>Oxidationsmittel:</a:t>
            </a:r>
          </a:p>
          <a:p>
            <a:r>
              <a:rPr lang="de-DE" b="1" i="1" dirty="0">
                <a:solidFill>
                  <a:schemeClr val="accent2">
                    <a:lumMod val="75000"/>
                  </a:schemeClr>
                </a:solidFill>
                <a:latin typeface="Bookman Old Style" pitchFamily="18" charset="0"/>
              </a:rPr>
              <a:t>Kaliumnitrat (KNO</a:t>
            </a:r>
            <a:r>
              <a:rPr lang="de-DE" b="1" i="1" baseline="-25000" dirty="0">
                <a:solidFill>
                  <a:schemeClr val="accent2">
                    <a:lumMod val="75000"/>
                  </a:schemeClr>
                </a:solidFill>
                <a:latin typeface="Bookman Old Style" pitchFamily="18" charset="0"/>
              </a:rPr>
              <a:t>3</a:t>
            </a:r>
            <a:r>
              <a:rPr lang="de-DE" b="1" i="1" dirty="0">
                <a:solidFill>
                  <a:schemeClr val="accent2">
                    <a:lumMod val="75000"/>
                  </a:schemeClr>
                </a:solidFill>
                <a:latin typeface="Bookman Old Style" pitchFamily="18" charset="0"/>
              </a:rPr>
              <a:t> )</a:t>
            </a: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r>
              <a:rPr lang="de-DE" b="1" i="1" dirty="0">
                <a:solidFill>
                  <a:schemeClr val="accent2">
                    <a:lumMod val="75000"/>
                  </a:schemeClr>
                </a:solidFill>
                <a:latin typeface="Bookman Old Style" pitchFamily="18" charset="0"/>
              </a:rPr>
              <a:t>     brandfördernd</a:t>
            </a: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dirty="0">
              <a:latin typeface="Bookman Old Style" pitchFamily="18" charset="0"/>
            </a:endParaRPr>
          </a:p>
        </p:txBody>
      </p:sp>
      <p:sp>
        <p:nvSpPr>
          <p:cNvPr id="10" name="Rechteck 9"/>
          <p:cNvSpPr/>
          <p:nvPr/>
        </p:nvSpPr>
        <p:spPr>
          <a:xfrm>
            <a:off x="3923928" y="2060848"/>
            <a:ext cx="4572000" cy="3693319"/>
          </a:xfrm>
          <a:prstGeom prst="rect">
            <a:avLst/>
          </a:prstGeom>
        </p:spPr>
        <p:txBody>
          <a:bodyPr>
            <a:spAutoFit/>
          </a:bodyPr>
          <a:lstStyle/>
          <a:p>
            <a:r>
              <a:rPr lang="de-DE" b="1" u="sng" dirty="0">
                <a:solidFill>
                  <a:schemeClr val="bg1"/>
                </a:solidFill>
                <a:latin typeface="Bookman Old Style" pitchFamily="18" charset="0"/>
              </a:rPr>
              <a:t>Produkte: </a:t>
            </a:r>
          </a:p>
          <a:p>
            <a:r>
              <a:rPr lang="de-DE" b="1" i="1" dirty="0">
                <a:solidFill>
                  <a:schemeClr val="bg1"/>
                </a:solidFill>
                <a:latin typeface="Bookman Old Style" pitchFamily="18" charset="0"/>
              </a:rPr>
              <a:t>Stickstoff (N</a:t>
            </a:r>
            <a:r>
              <a:rPr lang="de-DE" b="1" i="1" baseline="-25000" dirty="0">
                <a:solidFill>
                  <a:schemeClr val="bg1"/>
                </a:solidFill>
                <a:latin typeface="Bookman Old Style" pitchFamily="18" charset="0"/>
              </a:rPr>
              <a:t>2</a:t>
            </a:r>
            <a:r>
              <a:rPr lang="de-DE" b="1" i="1" dirty="0">
                <a:solidFill>
                  <a:schemeClr val="bg1"/>
                </a:solidFill>
                <a:latin typeface="Bookman Old Style" pitchFamily="18" charset="0"/>
              </a:rPr>
              <a:t> ) </a:t>
            </a:r>
          </a:p>
          <a:p>
            <a:r>
              <a:rPr lang="de-DE" b="1" dirty="0">
                <a:solidFill>
                  <a:schemeClr val="bg1"/>
                </a:solidFill>
                <a:latin typeface="Bookman Old Style" pitchFamily="18" charset="0"/>
              </a:rPr>
              <a:t>Kohlenstoffdioxid (CO</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 )</a:t>
            </a:r>
          </a:p>
          <a:p>
            <a:r>
              <a:rPr lang="de-DE" b="1" dirty="0">
                <a:solidFill>
                  <a:schemeClr val="bg1"/>
                </a:solidFill>
                <a:latin typeface="Bookman Old Style" pitchFamily="18" charset="0"/>
              </a:rPr>
              <a:t>Kohlenstoffmonoxid (CO )</a:t>
            </a:r>
          </a:p>
          <a:p>
            <a:r>
              <a:rPr lang="de-DE" b="1" dirty="0">
                <a:solidFill>
                  <a:schemeClr val="bg1"/>
                </a:solidFill>
                <a:latin typeface="Bookman Old Style" pitchFamily="18" charset="0"/>
              </a:rPr>
              <a:t>Methan ( CH</a:t>
            </a:r>
            <a:r>
              <a:rPr lang="de-DE" b="1" baseline="-25000" dirty="0">
                <a:solidFill>
                  <a:schemeClr val="bg1"/>
                </a:solidFill>
                <a:latin typeface="Bookman Old Style" pitchFamily="18" charset="0"/>
              </a:rPr>
              <a:t>4</a:t>
            </a:r>
            <a:r>
              <a:rPr lang="de-DE" b="1" dirty="0">
                <a:solidFill>
                  <a:schemeClr val="bg1"/>
                </a:solidFill>
                <a:latin typeface="Bookman Old Style" pitchFamily="18" charset="0"/>
              </a:rPr>
              <a:t> )</a:t>
            </a:r>
          </a:p>
          <a:p>
            <a:r>
              <a:rPr lang="de-DE" b="1" dirty="0">
                <a:solidFill>
                  <a:schemeClr val="bg1"/>
                </a:solidFill>
                <a:latin typeface="Bookman Old Style" pitchFamily="18" charset="0"/>
              </a:rPr>
              <a:t>Schwefelwasserstoff ( H</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 )</a:t>
            </a:r>
          </a:p>
          <a:p>
            <a:r>
              <a:rPr lang="de-DE" b="1" i="1" dirty="0">
                <a:solidFill>
                  <a:schemeClr val="bg1"/>
                </a:solidFill>
                <a:latin typeface="Bookman Old Style" pitchFamily="18" charset="0"/>
              </a:rPr>
              <a:t>Wasserstoff (H</a:t>
            </a:r>
            <a:r>
              <a:rPr lang="de-DE" b="1" i="1" baseline="-25000" dirty="0">
                <a:solidFill>
                  <a:schemeClr val="bg1"/>
                </a:solidFill>
                <a:latin typeface="Bookman Old Style" pitchFamily="18" charset="0"/>
              </a:rPr>
              <a:t>2</a:t>
            </a:r>
            <a:r>
              <a:rPr lang="de-DE" b="1" i="1" dirty="0">
                <a:solidFill>
                  <a:schemeClr val="bg1"/>
                </a:solidFill>
                <a:latin typeface="Bookman Old Style" pitchFamily="18" charset="0"/>
              </a:rPr>
              <a:t> )</a:t>
            </a:r>
          </a:p>
          <a:p>
            <a:r>
              <a:rPr lang="de-DE" b="1" dirty="0">
                <a:solidFill>
                  <a:schemeClr val="bg1"/>
                </a:solidFill>
                <a:latin typeface="Bookman Old Style" pitchFamily="18" charset="0"/>
              </a:rPr>
              <a:t>Kaliumcarbonat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CO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a:t>
            </a:r>
          </a:p>
          <a:p>
            <a:r>
              <a:rPr lang="de-DE" b="1" dirty="0">
                <a:solidFill>
                  <a:schemeClr val="bg1"/>
                </a:solidFill>
                <a:latin typeface="Bookman Old Style" pitchFamily="18" charset="0"/>
              </a:rPr>
              <a:t>Kaliumsulfat (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SO</a:t>
            </a:r>
            <a:r>
              <a:rPr lang="de-DE" b="1" baseline="-25000" dirty="0">
                <a:solidFill>
                  <a:schemeClr val="bg1"/>
                </a:solidFill>
                <a:latin typeface="Bookman Old Style" pitchFamily="18" charset="0"/>
              </a:rPr>
              <a:t>4</a:t>
            </a:r>
            <a:r>
              <a:rPr lang="de-DE" b="1" dirty="0">
                <a:solidFill>
                  <a:schemeClr val="bg1"/>
                </a:solidFill>
                <a:latin typeface="Bookman Old Style" pitchFamily="18" charset="0"/>
              </a:rPr>
              <a:t> )</a:t>
            </a:r>
          </a:p>
          <a:p>
            <a:r>
              <a:rPr lang="de-DE" b="1" dirty="0" err="1">
                <a:solidFill>
                  <a:schemeClr val="bg1"/>
                </a:solidFill>
                <a:latin typeface="Bookman Old Style" pitchFamily="18" charset="0"/>
              </a:rPr>
              <a:t>Kaliumdithionit</a:t>
            </a:r>
            <a:r>
              <a:rPr lang="de-DE" b="1" dirty="0">
                <a:solidFill>
                  <a:schemeClr val="bg1"/>
                </a:solidFill>
                <a:latin typeface="Bookman Old Style" pitchFamily="18" charset="0"/>
              </a:rPr>
              <a:t>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a:t>
            </a:r>
          </a:p>
          <a:p>
            <a:r>
              <a:rPr lang="de-DE" b="1" dirty="0">
                <a:solidFill>
                  <a:schemeClr val="bg1"/>
                </a:solidFill>
                <a:latin typeface="Bookman Old Style" pitchFamily="18" charset="0"/>
              </a:rPr>
              <a:t>Kaliumsulfid (K</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S)</a:t>
            </a:r>
          </a:p>
          <a:p>
            <a:r>
              <a:rPr lang="de-DE" b="1" dirty="0" err="1">
                <a:solidFill>
                  <a:schemeClr val="bg1"/>
                </a:solidFill>
                <a:latin typeface="Bookman Old Style" pitchFamily="18" charset="0"/>
              </a:rPr>
              <a:t>Kaliumthiocyanat</a:t>
            </a:r>
            <a:r>
              <a:rPr lang="de-DE" b="1" dirty="0">
                <a:solidFill>
                  <a:schemeClr val="bg1"/>
                </a:solidFill>
                <a:latin typeface="Bookman Old Style" pitchFamily="18" charset="0"/>
              </a:rPr>
              <a:t> (KSCN)</a:t>
            </a:r>
          </a:p>
          <a:p>
            <a:r>
              <a:rPr lang="de-DE" b="1" dirty="0">
                <a:solidFill>
                  <a:schemeClr val="bg1"/>
                </a:solidFill>
                <a:latin typeface="Bookman Old Style" pitchFamily="18" charset="0"/>
              </a:rPr>
              <a:t>Ammoniumcarbonat  ( (NH4)</a:t>
            </a:r>
            <a:r>
              <a:rPr lang="de-DE" b="1" baseline="-25000" dirty="0">
                <a:solidFill>
                  <a:schemeClr val="bg1"/>
                </a:solidFill>
                <a:latin typeface="Bookman Old Style" pitchFamily="18" charset="0"/>
              </a:rPr>
              <a:t>2</a:t>
            </a:r>
            <a:r>
              <a:rPr lang="de-DE" b="1" dirty="0">
                <a:solidFill>
                  <a:schemeClr val="bg1"/>
                </a:solidFill>
                <a:latin typeface="Bookman Old Style" pitchFamily="18" charset="0"/>
              </a:rPr>
              <a:t>CO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 )</a:t>
            </a:r>
          </a:p>
        </p:txBody>
      </p:sp>
      <p:sp>
        <p:nvSpPr>
          <p:cNvPr id="12" name="Rechteck 11"/>
          <p:cNvSpPr/>
          <p:nvPr/>
        </p:nvSpPr>
        <p:spPr>
          <a:xfrm>
            <a:off x="323528" y="6381328"/>
            <a:ext cx="4572000" cy="276999"/>
          </a:xfrm>
          <a:prstGeom prst="rect">
            <a:avLst/>
          </a:prstGeom>
        </p:spPr>
        <p:txBody>
          <a:bodyPr>
            <a:spAutoFit/>
          </a:bodyPr>
          <a:lstStyle/>
          <a:p>
            <a:r>
              <a:rPr lang="en-US" sz="1200" b="1" u="sng" dirty="0" err="1">
                <a:solidFill>
                  <a:schemeClr val="bg1"/>
                </a:solidFill>
                <a:latin typeface="+mj-lt"/>
              </a:rPr>
              <a:t>Quelle</a:t>
            </a:r>
            <a:r>
              <a:rPr lang="en-US" sz="1200" b="1" u="sng" dirty="0">
                <a:solidFill>
                  <a:schemeClr val="bg1"/>
                </a:solidFill>
                <a:latin typeface="+mj-lt"/>
              </a:rPr>
              <a:t>:  </a:t>
            </a:r>
            <a:r>
              <a:rPr lang="en-US" sz="1200" b="1" dirty="0">
                <a:solidFill>
                  <a:schemeClr val="bg1"/>
                </a:solidFill>
                <a:latin typeface="+mj-lt"/>
              </a:rPr>
              <a:t>M. S. </a:t>
            </a:r>
            <a:r>
              <a:rPr lang="en-US" sz="1200" b="1" dirty="0" err="1">
                <a:solidFill>
                  <a:schemeClr val="bg1"/>
                </a:solidFill>
                <a:latin typeface="+mj-lt"/>
              </a:rPr>
              <a:t>Russel</a:t>
            </a:r>
            <a:r>
              <a:rPr lang="en-US" sz="1200" b="1" dirty="0">
                <a:solidFill>
                  <a:schemeClr val="bg1"/>
                </a:solidFill>
                <a:latin typeface="+mj-lt"/>
              </a:rPr>
              <a:t>, The Chemistry of fireworks, 2000</a:t>
            </a:r>
            <a:endParaRPr lang="de-DE" sz="1200" b="1" dirty="0">
              <a:solidFill>
                <a:schemeClr val="bg1"/>
              </a:solidFill>
              <a:latin typeface="+mj-lt"/>
            </a:endParaRPr>
          </a:p>
        </p:txBody>
      </p:sp>
      <p:sp>
        <p:nvSpPr>
          <p:cNvPr id="13" name="Textfeld 12"/>
          <p:cNvSpPr txBox="1"/>
          <p:nvPr/>
        </p:nvSpPr>
        <p:spPr>
          <a:xfrm>
            <a:off x="1835696" y="188640"/>
            <a:ext cx="5699124" cy="461665"/>
          </a:xfrm>
          <a:prstGeom prst="rect">
            <a:avLst/>
          </a:prstGeom>
          <a:noFill/>
        </p:spPr>
        <p:txBody>
          <a:bodyPr wrap="none" rtlCol="0">
            <a:spAutoFit/>
          </a:bodyPr>
          <a:lstStyle/>
          <a:p>
            <a:r>
              <a:rPr lang="de-DE" sz="2400" b="1" dirty="0">
                <a:solidFill>
                  <a:schemeClr val="bg1"/>
                </a:solidFill>
                <a:latin typeface="+mj-lt"/>
              </a:rPr>
              <a:t>Die chemische Reaktion von Schwarzpulver</a:t>
            </a:r>
          </a:p>
        </p:txBody>
      </p:sp>
      <p:pic>
        <p:nvPicPr>
          <p:cNvPr id="11" name="Grafik 10">
            <a:extLst>
              <a:ext uri="{FF2B5EF4-FFF2-40B4-BE49-F238E27FC236}">
                <a16:creationId xmlns:a16="http://schemas.microsoft.com/office/drawing/2014/main" id="{F88C137E-C76C-4793-B527-4051F79E90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907507"/>
            <a:ext cx="1335766" cy="13681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hteck 8"/>
          <p:cNvSpPr/>
          <p:nvPr/>
        </p:nvSpPr>
        <p:spPr>
          <a:xfrm>
            <a:off x="323528" y="3212976"/>
            <a:ext cx="4572000" cy="3693319"/>
          </a:xfrm>
          <a:prstGeom prst="rect">
            <a:avLst/>
          </a:prstGeom>
        </p:spPr>
        <p:txBody>
          <a:bodyPr>
            <a:spAutoFit/>
          </a:bodyPr>
          <a:lstStyle/>
          <a:p>
            <a:r>
              <a:rPr lang="de-DE" b="1" u="sng" dirty="0">
                <a:solidFill>
                  <a:schemeClr val="accent2">
                    <a:lumMod val="40000"/>
                    <a:lumOff val="60000"/>
                  </a:schemeClr>
                </a:solidFill>
                <a:latin typeface="Bookman Old Style" pitchFamily="18" charset="0"/>
              </a:rPr>
              <a:t>Oxidationsmittel:</a:t>
            </a:r>
          </a:p>
          <a:p>
            <a:r>
              <a:rPr lang="de-DE" b="1" i="1" dirty="0">
                <a:solidFill>
                  <a:schemeClr val="accent2">
                    <a:lumMod val="75000"/>
                  </a:schemeClr>
                </a:solidFill>
                <a:latin typeface="Bookman Old Style" pitchFamily="18" charset="0"/>
              </a:rPr>
              <a:t>Kaliumnitrat (KNO</a:t>
            </a:r>
            <a:r>
              <a:rPr lang="de-DE" b="1" i="1" baseline="-25000" dirty="0">
                <a:solidFill>
                  <a:schemeClr val="accent2">
                    <a:lumMod val="75000"/>
                  </a:schemeClr>
                </a:solidFill>
                <a:latin typeface="Bookman Old Style" pitchFamily="18" charset="0"/>
              </a:rPr>
              <a:t>3</a:t>
            </a:r>
            <a:r>
              <a:rPr lang="de-DE" b="1" i="1" dirty="0">
                <a:solidFill>
                  <a:schemeClr val="accent2">
                    <a:lumMod val="75000"/>
                  </a:schemeClr>
                </a:solidFill>
                <a:latin typeface="Bookman Old Style" pitchFamily="18" charset="0"/>
              </a:rPr>
              <a:t> )</a:t>
            </a: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r>
              <a:rPr lang="de-DE" b="1" i="1" dirty="0">
                <a:solidFill>
                  <a:schemeClr val="accent2">
                    <a:lumMod val="75000"/>
                  </a:schemeClr>
                </a:solidFill>
                <a:latin typeface="Bookman Old Style" pitchFamily="18" charset="0"/>
              </a:rPr>
              <a:t>brandfördernd</a:t>
            </a: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b="1" i="1" dirty="0">
              <a:solidFill>
                <a:schemeClr val="accent2">
                  <a:lumMod val="75000"/>
                </a:schemeClr>
              </a:solidFill>
              <a:latin typeface="Bookman Old Style" pitchFamily="18" charset="0"/>
            </a:endParaRPr>
          </a:p>
          <a:p>
            <a:endParaRPr lang="de-DE" dirty="0">
              <a:latin typeface="Bookman Old Style" pitchFamily="18" charset="0"/>
            </a:endParaRPr>
          </a:p>
        </p:txBody>
      </p:sp>
      <p:sp>
        <p:nvSpPr>
          <p:cNvPr id="13" name="Textfeld 12"/>
          <p:cNvSpPr txBox="1"/>
          <p:nvPr/>
        </p:nvSpPr>
        <p:spPr>
          <a:xfrm>
            <a:off x="323528" y="188640"/>
            <a:ext cx="5918223" cy="2308324"/>
          </a:xfrm>
          <a:prstGeom prst="rect">
            <a:avLst/>
          </a:prstGeom>
          <a:noFill/>
        </p:spPr>
        <p:txBody>
          <a:bodyPr wrap="none" rtlCol="0">
            <a:spAutoFit/>
          </a:bodyPr>
          <a:lstStyle/>
          <a:p>
            <a:r>
              <a:rPr lang="de-DE" sz="2400" b="1" dirty="0">
                <a:solidFill>
                  <a:schemeClr val="bg1"/>
                </a:solidFill>
                <a:latin typeface="+mj-lt"/>
              </a:rPr>
              <a:t>Versuch zum Nachweis, dass</a:t>
            </a:r>
          </a:p>
          <a:p>
            <a:r>
              <a:rPr lang="de-DE" sz="2400" b="1" dirty="0">
                <a:solidFill>
                  <a:schemeClr val="bg1"/>
                </a:solidFill>
                <a:latin typeface="+mj-lt"/>
              </a:rPr>
              <a:t>Nitrate sehr gute Oxidationsmittel sind leicht</a:t>
            </a:r>
          </a:p>
          <a:p>
            <a:r>
              <a:rPr lang="de-DE" sz="2400" b="1" dirty="0">
                <a:solidFill>
                  <a:schemeClr val="bg1"/>
                </a:solidFill>
                <a:latin typeface="+mj-lt"/>
              </a:rPr>
              <a:t>Sauerstoff abgeben:</a:t>
            </a:r>
          </a:p>
          <a:p>
            <a:endParaRPr lang="de-DE" sz="2400" b="1" dirty="0">
              <a:solidFill>
                <a:schemeClr val="bg1"/>
              </a:solidFill>
              <a:latin typeface="+mj-lt"/>
            </a:endParaRPr>
          </a:p>
          <a:p>
            <a:r>
              <a:rPr lang="de-DE" sz="2400" b="1" dirty="0">
                <a:solidFill>
                  <a:schemeClr val="bg1"/>
                </a:solidFill>
                <a:latin typeface="+mj-lt"/>
              </a:rPr>
              <a:t>Frage des Experiments: ?</a:t>
            </a:r>
          </a:p>
          <a:p>
            <a:r>
              <a:rPr lang="de-DE" sz="2400" b="1" dirty="0">
                <a:solidFill>
                  <a:schemeClr val="bg1"/>
                </a:solidFill>
                <a:latin typeface="+mj-lt"/>
              </a:rPr>
              <a:t>Hypothese: ?</a:t>
            </a:r>
          </a:p>
        </p:txBody>
      </p:sp>
      <p:pic>
        <p:nvPicPr>
          <p:cNvPr id="11" name="Grafik 10">
            <a:extLst>
              <a:ext uri="{FF2B5EF4-FFF2-40B4-BE49-F238E27FC236}">
                <a16:creationId xmlns:a16="http://schemas.microsoft.com/office/drawing/2014/main" id="{F88C137E-C76C-4793-B527-4051F79E90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933056"/>
            <a:ext cx="1335766" cy="1368192"/>
          </a:xfrm>
          <a:prstGeom prst="rect">
            <a:avLst/>
          </a:prstGeom>
          <a:noFill/>
          <a:ln>
            <a:noFill/>
          </a:ln>
        </p:spPr>
      </p:pic>
      <p:sp>
        <p:nvSpPr>
          <p:cNvPr id="14" name="Textfeld 13">
            <a:extLst>
              <a:ext uri="{FF2B5EF4-FFF2-40B4-BE49-F238E27FC236}">
                <a16:creationId xmlns:a16="http://schemas.microsoft.com/office/drawing/2014/main" id="{A4C08D1B-11F4-40E1-A097-380222CABB41}"/>
              </a:ext>
            </a:extLst>
          </p:cNvPr>
          <p:cNvSpPr txBox="1"/>
          <p:nvPr/>
        </p:nvSpPr>
        <p:spPr>
          <a:xfrm>
            <a:off x="4355976" y="1342802"/>
            <a:ext cx="4572000" cy="2862322"/>
          </a:xfrm>
          <a:prstGeom prst="rect">
            <a:avLst/>
          </a:prstGeom>
          <a:noFill/>
        </p:spPr>
        <p:txBody>
          <a:bodyPr wrap="square">
            <a:spAutoFit/>
          </a:bodyPr>
          <a:lstStyle/>
          <a:p>
            <a:r>
              <a:rPr lang="de-DE" sz="1800" b="1" u="sng" dirty="0">
                <a:solidFill>
                  <a:schemeClr val="bg1"/>
                </a:solidFill>
                <a:latin typeface="+mj-lt"/>
              </a:rPr>
              <a:t>Frage des Experiments: </a:t>
            </a:r>
            <a:r>
              <a:rPr lang="de-DE" sz="1800" b="1" dirty="0">
                <a:solidFill>
                  <a:schemeClr val="bg1"/>
                </a:solidFill>
                <a:latin typeface="+mj-lt"/>
              </a:rPr>
              <a:t>Können Nitrate Sauerstoff  abgeben?</a:t>
            </a:r>
          </a:p>
          <a:p>
            <a:endParaRPr lang="de-DE" sz="1800" b="1" dirty="0">
              <a:solidFill>
                <a:schemeClr val="bg1"/>
              </a:solidFill>
              <a:latin typeface="+mj-lt"/>
            </a:endParaRPr>
          </a:p>
          <a:p>
            <a:r>
              <a:rPr lang="de-DE" sz="1800" b="1" u="sng" dirty="0">
                <a:solidFill>
                  <a:schemeClr val="bg1"/>
                </a:solidFill>
                <a:latin typeface="+mj-lt"/>
              </a:rPr>
              <a:t>Hypothese: </a:t>
            </a:r>
            <a:r>
              <a:rPr lang="de-DE" sz="1800" b="1" dirty="0">
                <a:solidFill>
                  <a:schemeClr val="bg1"/>
                </a:solidFill>
                <a:latin typeface="+mj-lt"/>
              </a:rPr>
              <a:t>Ich vermute, dass Nitrate, wie z.B. Kaliumnitrat, Sauerstoff abgeben, wenn sie erwärmt werden. Der freigesetzte Sauerstoff kann durch die Glimmspanprobe nachgewiesen werden. Wenn Sauerstoff abgegeben wird, dann flammt der Glimmspan auf.</a:t>
            </a:r>
          </a:p>
        </p:txBody>
      </p:sp>
      <p:pic>
        <p:nvPicPr>
          <p:cNvPr id="7" name="Grafik 6">
            <a:extLst>
              <a:ext uri="{FF2B5EF4-FFF2-40B4-BE49-F238E27FC236}">
                <a16:creationId xmlns:a16="http://schemas.microsoft.com/office/drawing/2014/main" id="{A040797B-1F7D-460C-90DF-5AB8266350BF}"/>
              </a:ext>
            </a:extLst>
          </p:cNvPr>
          <p:cNvPicPr>
            <a:picLocks noChangeAspect="1"/>
          </p:cNvPicPr>
          <p:nvPr/>
        </p:nvPicPr>
        <p:blipFill>
          <a:blip r:embed="rId3"/>
          <a:stretch>
            <a:fillRect/>
          </a:stretch>
        </p:blipFill>
        <p:spPr>
          <a:xfrm>
            <a:off x="4427984" y="4213914"/>
            <a:ext cx="3779912" cy="2217100"/>
          </a:xfrm>
          <a:prstGeom prst="rect">
            <a:avLst/>
          </a:prstGeom>
        </p:spPr>
      </p:pic>
      <p:sp>
        <p:nvSpPr>
          <p:cNvPr id="15" name="Rechteck 14">
            <a:extLst>
              <a:ext uri="{FF2B5EF4-FFF2-40B4-BE49-F238E27FC236}">
                <a16:creationId xmlns:a16="http://schemas.microsoft.com/office/drawing/2014/main" id="{4064FB28-FC4C-47DD-AE02-E73A599AB8F2}"/>
              </a:ext>
            </a:extLst>
          </p:cNvPr>
          <p:cNvSpPr/>
          <p:nvPr/>
        </p:nvSpPr>
        <p:spPr>
          <a:xfrm>
            <a:off x="4349756" y="6398464"/>
            <a:ext cx="4572000" cy="415498"/>
          </a:xfrm>
          <a:prstGeom prst="rect">
            <a:avLst/>
          </a:prstGeom>
        </p:spPr>
        <p:txBody>
          <a:bodyPr>
            <a:spAutoFit/>
          </a:bodyPr>
          <a:lstStyle/>
          <a:p>
            <a:r>
              <a:rPr lang="en-US" sz="700" b="1" u="sng" dirty="0" err="1">
                <a:solidFill>
                  <a:schemeClr val="bg1"/>
                </a:solidFill>
                <a:latin typeface="+mj-lt"/>
              </a:rPr>
              <a:t>Bildquelle:</a:t>
            </a:r>
            <a:r>
              <a:rPr lang="en-US" sz="700" b="1" dirty="0" err="1">
                <a:solidFill>
                  <a:schemeClr val="bg1"/>
                </a:solidFill>
                <a:latin typeface="+mj-lt"/>
              </a:rPr>
              <a:t>https</a:t>
            </a:r>
            <a:r>
              <a:rPr lang="en-US" sz="700" b="1" dirty="0">
                <a:solidFill>
                  <a:schemeClr val="bg1"/>
                </a:solidFill>
                <a:latin typeface="+mj-lt"/>
              </a:rPr>
              <a:t>://de.wikibooks.org/wiki/Anorganische_Chemie_f%C3%BCr_Sch%C3%BCler/_</a:t>
            </a:r>
            <a:r>
              <a:rPr lang="en-US" sz="700" b="1" dirty="0" err="1">
                <a:solidFill>
                  <a:schemeClr val="bg1"/>
                </a:solidFill>
                <a:latin typeface="+mj-lt"/>
              </a:rPr>
              <a:t>Erforschen_des_Verbrennungsvorgangs</a:t>
            </a:r>
            <a:r>
              <a:rPr lang="en-US" sz="700" b="1" dirty="0">
                <a:solidFill>
                  <a:schemeClr val="bg1"/>
                </a:solidFill>
                <a:latin typeface="+mj-lt"/>
              </a:rPr>
              <a:t>#/media/Datei:Erforschen_des_Verbrennungsvorgangs4.svg  (</a:t>
            </a:r>
            <a:r>
              <a:rPr lang="en-US" sz="700" b="1" dirty="0" err="1">
                <a:solidFill>
                  <a:schemeClr val="bg1"/>
                </a:solidFill>
                <a:latin typeface="+mj-lt"/>
              </a:rPr>
              <a:t>abgerufen</a:t>
            </a:r>
            <a:r>
              <a:rPr lang="en-US" sz="700" b="1" dirty="0">
                <a:solidFill>
                  <a:schemeClr val="bg1"/>
                </a:solidFill>
                <a:latin typeface="+mj-lt"/>
              </a:rPr>
              <a:t> am 13.12.22; Bild </a:t>
            </a:r>
            <a:r>
              <a:rPr lang="en-US" sz="700" b="1" dirty="0" err="1">
                <a:solidFill>
                  <a:schemeClr val="bg1"/>
                </a:solidFill>
                <a:latin typeface="+mj-lt"/>
              </a:rPr>
              <a:t>wurde</a:t>
            </a:r>
            <a:r>
              <a:rPr lang="en-US" sz="700" b="1" dirty="0">
                <a:solidFill>
                  <a:schemeClr val="bg1"/>
                </a:solidFill>
                <a:latin typeface="+mj-lt"/>
              </a:rPr>
              <a:t> </a:t>
            </a:r>
            <a:r>
              <a:rPr lang="en-US" sz="700" b="1" dirty="0" err="1">
                <a:solidFill>
                  <a:schemeClr val="bg1"/>
                </a:solidFill>
                <a:latin typeface="+mj-lt"/>
              </a:rPr>
              <a:t>verändert</a:t>
            </a:r>
            <a:r>
              <a:rPr lang="en-US" sz="700" b="1" dirty="0">
                <a:solidFill>
                  <a:schemeClr val="bg1"/>
                </a:solidFill>
                <a:latin typeface="+mj-lt"/>
              </a:rPr>
              <a:t>)</a:t>
            </a:r>
            <a:endParaRPr lang="de-DE" sz="700" b="1" dirty="0">
              <a:solidFill>
                <a:schemeClr val="bg1"/>
              </a:solidFill>
              <a:latin typeface="+mj-lt"/>
            </a:endParaRPr>
          </a:p>
        </p:txBody>
      </p:sp>
    </p:spTree>
    <p:extLst>
      <p:ext uri="{BB962C8B-B14F-4D97-AF65-F5344CB8AC3E}">
        <p14:creationId xmlns:p14="http://schemas.microsoft.com/office/powerpoint/2010/main" val="292621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Abgerundetes Rechteck 16"/>
          <p:cNvSpPr/>
          <p:nvPr/>
        </p:nvSpPr>
        <p:spPr>
          <a:xfrm>
            <a:off x="611560" y="4581128"/>
            <a:ext cx="8136904" cy="227687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Bookman Old Style" pitchFamily="18" charset="0"/>
            </a:endParaRPr>
          </a:p>
        </p:txBody>
      </p:sp>
      <p:pic>
        <p:nvPicPr>
          <p:cNvPr id="7176" name="Picture 8" descr="Salpeter Mauerwerk Nachhaltige Erholung Für Krankes Gemäuer - Ais-Online.de"/>
          <p:cNvPicPr>
            <a:picLocks noChangeAspect="1" noChangeArrowheads="1"/>
          </p:cNvPicPr>
          <p:nvPr/>
        </p:nvPicPr>
        <p:blipFill>
          <a:blip r:embed="rId2" cstate="print"/>
          <a:srcRect/>
          <a:stretch>
            <a:fillRect/>
          </a:stretch>
        </p:blipFill>
        <p:spPr bwMode="auto">
          <a:xfrm>
            <a:off x="1259632" y="5085184"/>
            <a:ext cx="1872208" cy="1404157"/>
          </a:xfrm>
          <a:prstGeom prst="rect">
            <a:avLst/>
          </a:prstGeom>
          <a:noFill/>
        </p:spPr>
      </p:pic>
      <p:sp>
        <p:nvSpPr>
          <p:cNvPr id="12" name="Textfeld 11"/>
          <p:cNvSpPr txBox="1"/>
          <p:nvPr/>
        </p:nvSpPr>
        <p:spPr>
          <a:xfrm>
            <a:off x="3635896" y="5301208"/>
            <a:ext cx="3219023" cy="646331"/>
          </a:xfrm>
          <a:prstGeom prst="rect">
            <a:avLst/>
          </a:prstGeom>
          <a:noFill/>
        </p:spPr>
        <p:txBody>
          <a:bodyPr wrap="square" rtlCol="0">
            <a:spAutoFit/>
          </a:bodyPr>
          <a:lstStyle/>
          <a:p>
            <a:r>
              <a:rPr lang="de-DE" dirty="0">
                <a:solidFill>
                  <a:schemeClr val="bg1"/>
                </a:solidFill>
                <a:latin typeface="Bookman Old Style" pitchFamily="18" charset="0"/>
              </a:rPr>
              <a:t>Doch wie wurde eigentlich</a:t>
            </a:r>
          </a:p>
          <a:p>
            <a:r>
              <a:rPr lang="de-DE" dirty="0">
                <a:solidFill>
                  <a:schemeClr val="bg1"/>
                </a:solidFill>
                <a:latin typeface="Bookman Old Style" pitchFamily="18" charset="0"/>
              </a:rPr>
              <a:t> Salpeter gewonnen?</a:t>
            </a:r>
          </a:p>
        </p:txBody>
      </p:sp>
      <p:grpSp>
        <p:nvGrpSpPr>
          <p:cNvPr id="18" name="Gruppieren 17"/>
          <p:cNvGrpSpPr/>
          <p:nvPr/>
        </p:nvGrpSpPr>
        <p:grpSpPr>
          <a:xfrm>
            <a:off x="539552" y="0"/>
            <a:ext cx="3832846" cy="4365104"/>
            <a:chOff x="539552" y="260648"/>
            <a:chExt cx="3832846" cy="4458344"/>
          </a:xfrm>
        </p:grpSpPr>
        <p:sp>
          <p:nvSpPr>
            <p:cNvPr id="13" name="Abgerundetes Rechteck 12"/>
            <p:cNvSpPr/>
            <p:nvPr/>
          </p:nvSpPr>
          <p:spPr>
            <a:xfrm>
              <a:off x="539552" y="260648"/>
              <a:ext cx="3744416" cy="445834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ookman Old Style" pitchFamily="18" charset="0"/>
              </a:endParaRPr>
            </a:p>
          </p:txBody>
        </p:sp>
        <p:grpSp>
          <p:nvGrpSpPr>
            <p:cNvPr id="10" name="Gruppieren 9"/>
            <p:cNvGrpSpPr/>
            <p:nvPr/>
          </p:nvGrpSpPr>
          <p:grpSpPr>
            <a:xfrm>
              <a:off x="683568" y="692696"/>
              <a:ext cx="3688830" cy="3874010"/>
              <a:chOff x="4748742" y="404664"/>
              <a:chExt cx="5566831" cy="4614335"/>
            </a:xfrm>
          </p:grpSpPr>
          <p:pic>
            <p:nvPicPr>
              <p:cNvPr id="7172" name="Picture 4" descr="https://www.simplyscience.ch/tl_files/content/Teens/Lies%20nach%21/Archiv/2014/Wie%20entsteht%20eigentlich%20Holzkohle%3F/800px-SI_Netphen-Walpersdorf_Kohlenmeiler_01.jpg"/>
              <p:cNvPicPr>
                <a:picLocks noChangeAspect="1" noChangeArrowheads="1"/>
              </p:cNvPicPr>
              <p:nvPr/>
            </p:nvPicPr>
            <p:blipFill>
              <a:blip r:embed="rId3" cstate="print"/>
              <a:srcRect/>
              <a:stretch>
                <a:fillRect/>
              </a:stretch>
            </p:blipFill>
            <p:spPr bwMode="auto">
              <a:xfrm>
                <a:off x="5183412" y="2484762"/>
                <a:ext cx="3840024" cy="2160239"/>
              </a:xfrm>
              <a:prstGeom prst="rect">
                <a:avLst/>
              </a:prstGeom>
              <a:noFill/>
              <a:ln>
                <a:solidFill>
                  <a:schemeClr val="accent2">
                    <a:lumMod val="60000"/>
                    <a:lumOff val="40000"/>
                  </a:schemeClr>
                </a:solidFill>
              </a:ln>
            </p:spPr>
          </p:pic>
          <p:pic>
            <p:nvPicPr>
              <p:cNvPr id="7174" name="Picture 6" descr="https://www.simplyscience.ch/tl_files/content/Teens/Lies%20nach%21/Archiv/2014/Wie%20entsteht%20eigentlich%20Holzkohle%3F/Kohlenmeiler_16864958-1.jpg"/>
              <p:cNvPicPr>
                <a:picLocks noChangeAspect="1" noChangeArrowheads="1"/>
              </p:cNvPicPr>
              <p:nvPr/>
            </p:nvPicPr>
            <p:blipFill>
              <a:blip r:embed="rId4" cstate="print"/>
              <a:srcRect/>
              <a:stretch>
                <a:fillRect/>
              </a:stretch>
            </p:blipFill>
            <p:spPr bwMode="auto">
              <a:xfrm>
                <a:off x="5292078" y="404664"/>
                <a:ext cx="3803366" cy="1970679"/>
              </a:xfrm>
              <a:prstGeom prst="rect">
                <a:avLst/>
              </a:prstGeom>
              <a:noFill/>
              <a:ln>
                <a:solidFill>
                  <a:schemeClr val="accent2">
                    <a:lumMod val="60000"/>
                    <a:lumOff val="40000"/>
                  </a:schemeClr>
                </a:solidFill>
              </a:ln>
            </p:spPr>
          </p:pic>
          <p:sp>
            <p:nvSpPr>
              <p:cNvPr id="8" name="Textfeld 7"/>
              <p:cNvSpPr txBox="1"/>
              <p:nvPr/>
            </p:nvSpPr>
            <p:spPr>
              <a:xfrm>
                <a:off x="4748742" y="4762384"/>
                <a:ext cx="5566831" cy="256615"/>
              </a:xfrm>
              <a:prstGeom prst="rect">
                <a:avLst/>
              </a:prstGeom>
              <a:noFill/>
              <a:ln>
                <a:noFill/>
              </a:ln>
            </p:spPr>
            <p:txBody>
              <a:bodyPr wrap="none" rtlCol="0">
                <a:spAutoFit/>
              </a:bodyPr>
              <a:lstStyle/>
              <a:p>
                <a:r>
                  <a:rPr lang="de-DE" sz="800" b="1" u="sng" dirty="0">
                    <a:latin typeface="Bookman Old Style" pitchFamily="18" charset="0"/>
                  </a:rPr>
                  <a:t>Bildquelle</a:t>
                </a:r>
                <a:r>
                  <a:rPr lang="de-DE" sz="800" b="1" dirty="0">
                    <a:latin typeface="Bookman Old Style" pitchFamily="18" charset="0"/>
                  </a:rPr>
                  <a:t>: https://www.simplyscience.ch/teens-liesnach-archiv/</a:t>
                </a:r>
              </a:p>
            </p:txBody>
          </p:sp>
        </p:grpSp>
        <p:sp>
          <p:nvSpPr>
            <p:cNvPr id="15" name="Textfeld 14"/>
            <p:cNvSpPr txBox="1"/>
            <p:nvPr/>
          </p:nvSpPr>
          <p:spPr>
            <a:xfrm>
              <a:off x="1619672" y="332656"/>
              <a:ext cx="2160240" cy="369332"/>
            </a:xfrm>
            <a:prstGeom prst="rect">
              <a:avLst/>
            </a:prstGeom>
            <a:noFill/>
          </p:spPr>
          <p:txBody>
            <a:bodyPr wrap="square" rtlCol="0">
              <a:spAutoFit/>
            </a:bodyPr>
            <a:lstStyle/>
            <a:p>
              <a:r>
                <a:rPr lang="de-DE" b="1" dirty="0">
                  <a:latin typeface="Bookman Old Style" pitchFamily="18" charset="0"/>
                </a:rPr>
                <a:t>Holzkohle (C)</a:t>
              </a:r>
            </a:p>
          </p:txBody>
        </p:sp>
      </p:grpSp>
      <p:grpSp>
        <p:nvGrpSpPr>
          <p:cNvPr id="19" name="Gruppieren 18"/>
          <p:cNvGrpSpPr/>
          <p:nvPr/>
        </p:nvGrpSpPr>
        <p:grpSpPr>
          <a:xfrm>
            <a:off x="4427984" y="260648"/>
            <a:ext cx="4380589" cy="3528392"/>
            <a:chOff x="4391472" y="620688"/>
            <a:chExt cx="4380589" cy="3528392"/>
          </a:xfrm>
        </p:grpSpPr>
        <p:sp>
          <p:nvSpPr>
            <p:cNvPr id="14" name="Abgerundetes Rechteck 13"/>
            <p:cNvSpPr/>
            <p:nvPr/>
          </p:nvSpPr>
          <p:spPr>
            <a:xfrm>
              <a:off x="4391472" y="620688"/>
              <a:ext cx="4284984" cy="3528392"/>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Bookman Old Style" pitchFamily="18" charset="0"/>
              </a:endParaRPr>
            </a:p>
          </p:txBody>
        </p:sp>
        <p:grpSp>
          <p:nvGrpSpPr>
            <p:cNvPr id="9" name="Gruppieren 8"/>
            <p:cNvGrpSpPr/>
            <p:nvPr/>
          </p:nvGrpSpPr>
          <p:grpSpPr>
            <a:xfrm>
              <a:off x="4644008" y="1052736"/>
              <a:ext cx="4128053" cy="2519700"/>
              <a:chOff x="683568" y="1412776"/>
              <a:chExt cx="4128053" cy="2519700"/>
            </a:xfrm>
          </p:grpSpPr>
          <p:pic>
            <p:nvPicPr>
              <p:cNvPr id="7170" name="Picture 2" descr="http://www.dia-faszination-natur.de/files/white-island521.jpg"/>
              <p:cNvPicPr>
                <a:picLocks noChangeAspect="1" noChangeArrowheads="1"/>
              </p:cNvPicPr>
              <p:nvPr/>
            </p:nvPicPr>
            <p:blipFill>
              <a:blip r:embed="rId5" cstate="print"/>
              <a:srcRect/>
              <a:stretch>
                <a:fillRect/>
              </a:stretch>
            </p:blipFill>
            <p:spPr bwMode="auto">
              <a:xfrm>
                <a:off x="899592" y="1412776"/>
                <a:ext cx="3456384" cy="2304256"/>
              </a:xfrm>
              <a:prstGeom prst="rect">
                <a:avLst/>
              </a:prstGeom>
              <a:noFill/>
            </p:spPr>
          </p:pic>
          <p:sp>
            <p:nvSpPr>
              <p:cNvPr id="5" name="Textfeld 4"/>
              <p:cNvSpPr txBox="1"/>
              <p:nvPr/>
            </p:nvSpPr>
            <p:spPr>
              <a:xfrm>
                <a:off x="683568" y="3717032"/>
                <a:ext cx="4128053" cy="215444"/>
              </a:xfrm>
              <a:prstGeom prst="rect">
                <a:avLst/>
              </a:prstGeom>
              <a:noFill/>
            </p:spPr>
            <p:txBody>
              <a:bodyPr wrap="none" rtlCol="0">
                <a:spAutoFit/>
              </a:bodyPr>
              <a:lstStyle/>
              <a:p>
                <a:r>
                  <a:rPr lang="de-DE" sz="800" b="1" u="sng" dirty="0">
                    <a:latin typeface="Bookman Old Style" pitchFamily="18" charset="0"/>
                  </a:rPr>
                  <a:t>Bildquelle</a:t>
                </a:r>
                <a:r>
                  <a:rPr lang="de-DE" sz="800" b="1" dirty="0">
                    <a:latin typeface="Bookman Old Style" pitchFamily="18" charset="0"/>
                  </a:rPr>
                  <a:t>: http://www.dia-faszination-natur.de/files/white-island521.jpg</a:t>
                </a:r>
              </a:p>
            </p:txBody>
          </p:sp>
        </p:grpSp>
        <p:sp>
          <p:nvSpPr>
            <p:cNvPr id="16" name="Textfeld 15"/>
            <p:cNvSpPr txBox="1"/>
            <p:nvPr/>
          </p:nvSpPr>
          <p:spPr>
            <a:xfrm>
              <a:off x="5724128" y="620688"/>
              <a:ext cx="2160240" cy="369332"/>
            </a:xfrm>
            <a:prstGeom prst="rect">
              <a:avLst/>
            </a:prstGeom>
            <a:noFill/>
          </p:spPr>
          <p:txBody>
            <a:bodyPr wrap="square" rtlCol="0">
              <a:spAutoFit/>
            </a:bodyPr>
            <a:lstStyle/>
            <a:p>
              <a:r>
                <a:rPr lang="de-DE" b="1" dirty="0">
                  <a:solidFill>
                    <a:srgbClr val="FFC000"/>
                  </a:solidFill>
                  <a:latin typeface="Bookman Old Style" pitchFamily="18" charset="0"/>
                </a:rPr>
                <a:t>Schwefel (S)</a:t>
              </a:r>
            </a:p>
          </p:txBody>
        </p:sp>
      </p:grpSp>
      <p:sp>
        <p:nvSpPr>
          <p:cNvPr id="20" name="Textfeld 19"/>
          <p:cNvSpPr txBox="1"/>
          <p:nvPr/>
        </p:nvSpPr>
        <p:spPr>
          <a:xfrm>
            <a:off x="3275856" y="4653136"/>
            <a:ext cx="2608406" cy="369332"/>
          </a:xfrm>
          <a:prstGeom prst="rect">
            <a:avLst/>
          </a:prstGeom>
          <a:noFill/>
        </p:spPr>
        <p:txBody>
          <a:bodyPr wrap="none" rtlCol="0">
            <a:spAutoFit/>
          </a:bodyPr>
          <a:lstStyle/>
          <a:p>
            <a:r>
              <a:rPr lang="de-DE" b="1" dirty="0">
                <a:solidFill>
                  <a:schemeClr val="bg1"/>
                </a:solidFill>
                <a:latin typeface="Bookman Old Style" pitchFamily="18" charset="0"/>
              </a:rPr>
              <a:t>Kaliumnitrat (KNO</a:t>
            </a:r>
            <a:r>
              <a:rPr lang="de-DE" b="1" baseline="-25000" dirty="0">
                <a:solidFill>
                  <a:schemeClr val="bg1"/>
                </a:solidFill>
                <a:latin typeface="Bookman Old Style" pitchFamily="18" charset="0"/>
              </a:rPr>
              <a:t>3</a:t>
            </a:r>
            <a:r>
              <a:rPr lang="de-DE" b="1" dirty="0">
                <a:solidFill>
                  <a:schemeClr val="bg1"/>
                </a:solidFill>
                <a:latin typeface="Bookman Old Style" pitchFamily="18" charset="0"/>
              </a:rPr>
              <a:t>)</a:t>
            </a:r>
            <a:endParaRPr lang="de-DE" b="1" baseline="-25000" dirty="0">
              <a:solidFill>
                <a:schemeClr val="bg1"/>
              </a:solidFill>
              <a:latin typeface="Bookman Old Style" pitchFamily="18" charset="0"/>
            </a:endParaRPr>
          </a:p>
        </p:txBody>
      </p:sp>
      <p:sp>
        <p:nvSpPr>
          <p:cNvPr id="21" name="Textfeld 20"/>
          <p:cNvSpPr txBox="1"/>
          <p:nvPr/>
        </p:nvSpPr>
        <p:spPr>
          <a:xfrm>
            <a:off x="1115616" y="6488668"/>
            <a:ext cx="3736920" cy="215444"/>
          </a:xfrm>
          <a:prstGeom prst="rect">
            <a:avLst/>
          </a:prstGeom>
          <a:noFill/>
        </p:spPr>
        <p:txBody>
          <a:bodyPr wrap="none" rtlCol="0">
            <a:spAutoFit/>
          </a:bodyPr>
          <a:lstStyle/>
          <a:p>
            <a:r>
              <a:rPr lang="de-DE" sz="800" b="1" u="sng" dirty="0">
                <a:latin typeface="Bookman Old Style" pitchFamily="18" charset="0"/>
              </a:rPr>
              <a:t>Bildquelle</a:t>
            </a:r>
            <a:r>
              <a:rPr lang="de-DE" sz="800" b="1" dirty="0">
                <a:latin typeface="Bookman Old Style" pitchFamily="18" charset="0"/>
              </a:rPr>
              <a:t>: http://vanillasilence.com/14482/salpeter-mauerwerk/</a:t>
            </a:r>
          </a:p>
        </p:txBody>
      </p:sp>
      <p:sp>
        <p:nvSpPr>
          <p:cNvPr id="22" name="Textfeld 21"/>
          <p:cNvSpPr txBox="1"/>
          <p:nvPr/>
        </p:nvSpPr>
        <p:spPr>
          <a:xfrm>
            <a:off x="1115616" y="6453336"/>
            <a:ext cx="3523722" cy="215444"/>
          </a:xfrm>
          <a:prstGeom prst="rect">
            <a:avLst/>
          </a:prstGeom>
          <a:noFill/>
        </p:spPr>
        <p:txBody>
          <a:bodyPr wrap="none" rtlCol="0">
            <a:spAutoFit/>
          </a:bodyPr>
          <a:lstStyle/>
          <a:p>
            <a:r>
              <a:rPr lang="de-DE" sz="800" u="sng" dirty="0">
                <a:solidFill>
                  <a:schemeClr val="bg1"/>
                </a:solidFill>
                <a:latin typeface="Bookman Old Style" pitchFamily="18" charset="0"/>
              </a:rPr>
              <a:t>Bildquelle</a:t>
            </a:r>
            <a:r>
              <a:rPr lang="de-DE" sz="800" dirty="0">
                <a:solidFill>
                  <a:schemeClr val="bg1"/>
                </a:solidFill>
                <a:latin typeface="Bookman Old Style" pitchFamily="18" charset="0"/>
              </a:rPr>
              <a:t>: http://vanillasilence.com/14482/salpeter-mauerwerk/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7596282A-C693-4A1E-8991-FB8B64D10C53}"/>
              </a:ext>
            </a:extLst>
          </p:cNvPr>
          <p:cNvSpPr txBox="1"/>
          <p:nvPr/>
        </p:nvSpPr>
        <p:spPr>
          <a:xfrm>
            <a:off x="3491880" y="199673"/>
            <a:ext cx="1707006" cy="461665"/>
          </a:xfrm>
          <a:prstGeom prst="rect">
            <a:avLst/>
          </a:prstGeom>
          <a:noFill/>
        </p:spPr>
        <p:txBody>
          <a:bodyPr wrap="none" rtlCol="0">
            <a:spAutoFit/>
          </a:bodyPr>
          <a:lstStyle/>
          <a:p>
            <a:r>
              <a:rPr lang="de-DE" sz="2400" b="1" dirty="0">
                <a:solidFill>
                  <a:schemeClr val="bg1"/>
                </a:solidFill>
                <a:latin typeface="+mj-lt"/>
              </a:rPr>
              <a:t>Pyrotechnik</a:t>
            </a:r>
          </a:p>
        </p:txBody>
      </p:sp>
      <p:pic>
        <p:nvPicPr>
          <p:cNvPr id="25" name="Grafik 24">
            <a:extLst>
              <a:ext uri="{FF2B5EF4-FFF2-40B4-BE49-F238E27FC236}">
                <a16:creationId xmlns:a16="http://schemas.microsoft.com/office/drawing/2014/main" id="{DB4A28AF-D789-4069-AE96-F9324BAEC6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3312368" cy="3431623"/>
          </a:xfrm>
          <a:prstGeom prst="rect">
            <a:avLst/>
          </a:prstGeom>
          <a:noFill/>
          <a:ln>
            <a:noFill/>
          </a:ln>
        </p:spPr>
      </p:pic>
      <p:pic>
        <p:nvPicPr>
          <p:cNvPr id="11" name="Grafik 10">
            <a:extLst>
              <a:ext uri="{FF2B5EF4-FFF2-40B4-BE49-F238E27FC236}">
                <a16:creationId xmlns:a16="http://schemas.microsoft.com/office/drawing/2014/main" id="{134E5F7D-6953-4A15-824E-A04447C8922E}"/>
              </a:ext>
            </a:extLst>
          </p:cNvPr>
          <p:cNvPicPr>
            <a:picLocks noChangeAspect="1"/>
          </p:cNvPicPr>
          <p:nvPr/>
        </p:nvPicPr>
        <p:blipFill>
          <a:blip r:embed="rId3"/>
          <a:stretch>
            <a:fillRect/>
          </a:stretch>
        </p:blipFill>
        <p:spPr>
          <a:xfrm>
            <a:off x="4665171" y="5426134"/>
            <a:ext cx="4029133" cy="1200884"/>
          </a:xfrm>
          <a:prstGeom prst="rect">
            <a:avLst/>
          </a:prstGeom>
        </p:spPr>
      </p:pic>
      <p:pic>
        <p:nvPicPr>
          <p:cNvPr id="27" name="Grafik 26">
            <a:extLst>
              <a:ext uri="{FF2B5EF4-FFF2-40B4-BE49-F238E27FC236}">
                <a16:creationId xmlns:a16="http://schemas.microsoft.com/office/drawing/2014/main" id="{12A99F5C-4F52-41C6-9A88-714F85D48E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743" y="1916833"/>
            <a:ext cx="2900601" cy="2175451"/>
          </a:xfrm>
          <a:prstGeom prst="rect">
            <a:avLst/>
          </a:prstGeom>
        </p:spPr>
      </p:pic>
      <p:sp>
        <p:nvSpPr>
          <p:cNvPr id="33" name="Textfeld 32">
            <a:extLst>
              <a:ext uri="{FF2B5EF4-FFF2-40B4-BE49-F238E27FC236}">
                <a16:creationId xmlns:a16="http://schemas.microsoft.com/office/drawing/2014/main" id="{1291170C-0537-426B-B0DD-7010EC955642}"/>
              </a:ext>
            </a:extLst>
          </p:cNvPr>
          <p:cNvSpPr txBox="1"/>
          <p:nvPr/>
        </p:nvSpPr>
        <p:spPr>
          <a:xfrm>
            <a:off x="498038" y="660661"/>
            <a:ext cx="4572000" cy="830997"/>
          </a:xfrm>
          <a:prstGeom prst="rect">
            <a:avLst/>
          </a:prstGeom>
          <a:noFill/>
        </p:spPr>
        <p:txBody>
          <a:bodyPr wrap="square">
            <a:spAutoFit/>
          </a:bodyPr>
          <a:lstStyle/>
          <a:p>
            <a:r>
              <a:rPr lang="de-DE" sz="1600" b="1" dirty="0">
                <a:solidFill>
                  <a:schemeClr val="accent3">
                    <a:lumMod val="75000"/>
                  </a:schemeClr>
                </a:solidFill>
                <a:latin typeface="Bookman Old Style" pitchFamily="18" charset="0"/>
              </a:rPr>
              <a:t>Flammen</a:t>
            </a:r>
            <a:r>
              <a:rPr lang="de-DE" sz="1600" b="1" dirty="0">
                <a:solidFill>
                  <a:schemeClr val="accent2">
                    <a:lumMod val="75000"/>
                  </a:schemeClr>
                </a:solidFill>
                <a:latin typeface="Bookman Old Style" pitchFamily="18" charset="0"/>
              </a:rPr>
              <a:t>fär</a:t>
            </a:r>
            <a:r>
              <a:rPr lang="de-DE" sz="1600" b="1" dirty="0">
                <a:solidFill>
                  <a:srgbClr val="FFFF00"/>
                </a:solidFill>
                <a:latin typeface="Bookman Old Style" pitchFamily="18" charset="0"/>
              </a:rPr>
              <a:t>bung: </a:t>
            </a:r>
            <a:r>
              <a:rPr lang="de-DE" sz="1600" b="1" dirty="0">
                <a:solidFill>
                  <a:schemeClr val="bg1"/>
                </a:solidFill>
                <a:latin typeface="Bookman Old Style" pitchFamily="18" charset="0"/>
              </a:rPr>
              <a:t>Farbeffekte können durch die Zugabe von Metallsalzen erzielt werden:</a:t>
            </a:r>
          </a:p>
        </p:txBody>
      </p:sp>
      <p:sp>
        <p:nvSpPr>
          <p:cNvPr id="35" name="Textfeld 34">
            <a:extLst>
              <a:ext uri="{FF2B5EF4-FFF2-40B4-BE49-F238E27FC236}">
                <a16:creationId xmlns:a16="http://schemas.microsoft.com/office/drawing/2014/main" id="{69836A3E-EB4E-4CDA-8693-F3434A2E3D17}"/>
              </a:ext>
            </a:extLst>
          </p:cNvPr>
          <p:cNvSpPr txBox="1"/>
          <p:nvPr/>
        </p:nvSpPr>
        <p:spPr>
          <a:xfrm>
            <a:off x="4644008" y="660661"/>
            <a:ext cx="4572000" cy="830997"/>
          </a:xfrm>
          <a:prstGeom prst="rect">
            <a:avLst/>
          </a:prstGeom>
          <a:noFill/>
        </p:spPr>
        <p:txBody>
          <a:bodyPr wrap="square">
            <a:spAutoFit/>
          </a:bodyPr>
          <a:lstStyle/>
          <a:p>
            <a:r>
              <a:rPr lang="de-DE" sz="1600" b="1" dirty="0">
                <a:solidFill>
                  <a:schemeClr val="bg2"/>
                </a:solidFill>
                <a:latin typeface="Bookman Old Style" pitchFamily="18" charset="0"/>
              </a:rPr>
              <a:t>Durch die Zugabe von Metallen (</a:t>
            </a:r>
            <a:r>
              <a:rPr lang="de-DE" sz="1600" b="1" dirty="0" err="1">
                <a:solidFill>
                  <a:schemeClr val="bg2"/>
                </a:solidFill>
                <a:latin typeface="Bookman Old Style" pitchFamily="18" charset="0"/>
              </a:rPr>
              <a:t>Fe</a:t>
            </a:r>
            <a:r>
              <a:rPr lang="de-DE" sz="1600" b="1" dirty="0">
                <a:solidFill>
                  <a:schemeClr val="bg2"/>
                </a:solidFill>
                <a:latin typeface="Bookman Old Style" pitchFamily="18" charset="0"/>
              </a:rPr>
              <a:t>, Al, Mg) können Funken oder hell leuchtende Lichteffekte erzielt werden:</a:t>
            </a:r>
          </a:p>
        </p:txBody>
      </p:sp>
      <p:sp>
        <p:nvSpPr>
          <p:cNvPr id="37" name="Textfeld 36">
            <a:extLst>
              <a:ext uri="{FF2B5EF4-FFF2-40B4-BE49-F238E27FC236}">
                <a16:creationId xmlns:a16="http://schemas.microsoft.com/office/drawing/2014/main" id="{EF9AF75C-55CC-4949-98B0-F5D1CA07E2EE}"/>
              </a:ext>
            </a:extLst>
          </p:cNvPr>
          <p:cNvSpPr txBox="1"/>
          <p:nvPr/>
        </p:nvSpPr>
        <p:spPr>
          <a:xfrm>
            <a:off x="4595125" y="4148127"/>
            <a:ext cx="4609322" cy="1077218"/>
          </a:xfrm>
          <a:prstGeom prst="rect">
            <a:avLst/>
          </a:prstGeom>
          <a:noFill/>
        </p:spPr>
        <p:txBody>
          <a:bodyPr wrap="square">
            <a:spAutoFit/>
          </a:bodyPr>
          <a:lstStyle/>
          <a:p>
            <a:r>
              <a:rPr lang="de-DE" sz="1600" b="1" u="sng" dirty="0">
                <a:solidFill>
                  <a:schemeClr val="bg2"/>
                </a:solidFill>
                <a:latin typeface="Bookman Old Style" pitchFamily="18" charset="0"/>
              </a:rPr>
              <a:t>Bestandteile einer Wunderkerze: </a:t>
            </a:r>
          </a:p>
          <a:p>
            <a:r>
              <a:rPr lang="de-DE" sz="1600" b="1" u="sng" dirty="0">
                <a:solidFill>
                  <a:schemeClr val="bg2"/>
                </a:solidFill>
                <a:latin typeface="Bookman Old Style" pitchFamily="18" charset="0"/>
              </a:rPr>
              <a:t>Oxidationsmittel: </a:t>
            </a:r>
            <a:r>
              <a:rPr lang="de-DE" sz="1600" b="1" dirty="0">
                <a:solidFill>
                  <a:schemeClr val="bg2"/>
                </a:solidFill>
                <a:latin typeface="Bookman Old Style" pitchFamily="18" charset="0"/>
              </a:rPr>
              <a:t>Bariumnitrat </a:t>
            </a:r>
            <a:r>
              <a:rPr lang="de-DE" sz="1600" b="1" u="sng" dirty="0">
                <a:solidFill>
                  <a:schemeClr val="bg2"/>
                </a:solidFill>
                <a:latin typeface="Bookman Old Style" pitchFamily="18" charset="0"/>
              </a:rPr>
              <a:t>Reduktionsmittel: </a:t>
            </a:r>
            <a:r>
              <a:rPr lang="de-DE" sz="1600" b="1" dirty="0">
                <a:solidFill>
                  <a:schemeClr val="bg2"/>
                </a:solidFill>
                <a:latin typeface="Bookman Old Style" pitchFamily="18" charset="0"/>
              </a:rPr>
              <a:t>Aluminium, Eisen, Bindemittel (Stärke)</a:t>
            </a:r>
          </a:p>
        </p:txBody>
      </p:sp>
      <p:sp>
        <p:nvSpPr>
          <p:cNvPr id="39" name="Textfeld 38">
            <a:extLst>
              <a:ext uri="{FF2B5EF4-FFF2-40B4-BE49-F238E27FC236}">
                <a16:creationId xmlns:a16="http://schemas.microsoft.com/office/drawing/2014/main" id="{5F59ECA0-643D-4167-AAAC-490F7B033976}"/>
              </a:ext>
            </a:extLst>
          </p:cNvPr>
          <p:cNvSpPr txBox="1"/>
          <p:nvPr/>
        </p:nvSpPr>
        <p:spPr>
          <a:xfrm>
            <a:off x="460716" y="5457291"/>
            <a:ext cx="4609322" cy="1661993"/>
          </a:xfrm>
          <a:prstGeom prst="rect">
            <a:avLst/>
          </a:prstGeom>
          <a:noFill/>
        </p:spPr>
        <p:txBody>
          <a:bodyPr wrap="square">
            <a:spAutoFit/>
          </a:bodyPr>
          <a:lstStyle/>
          <a:p>
            <a:r>
              <a:rPr lang="de-DE" sz="1400" b="1" dirty="0">
                <a:solidFill>
                  <a:schemeClr val="bg1"/>
                </a:solidFill>
                <a:latin typeface="Bookman Old Style" pitchFamily="18" charset="0"/>
              </a:rPr>
              <a:t>Statt Kaliumnitrat wird das Nitrat des </a:t>
            </a:r>
          </a:p>
          <a:p>
            <a:r>
              <a:rPr lang="de-DE" sz="1400" b="1" dirty="0">
                <a:solidFill>
                  <a:schemeClr val="bg1"/>
                </a:solidFill>
                <a:latin typeface="Bookman Old Style" pitchFamily="18" charset="0"/>
              </a:rPr>
              <a:t>Metalls mit der gewünschten Farbe als Oxidationsmittel verwendet, </a:t>
            </a:r>
          </a:p>
          <a:p>
            <a:r>
              <a:rPr lang="de-DE" sz="1400" b="1" dirty="0">
                <a:solidFill>
                  <a:schemeClr val="bg1"/>
                </a:solidFill>
                <a:latin typeface="Bookman Old Style" pitchFamily="18" charset="0"/>
              </a:rPr>
              <a:t>z.B. Kupfernitrat (grün), Calciumnitrat (rot)</a:t>
            </a:r>
          </a:p>
          <a:p>
            <a:endParaRPr lang="de-DE" sz="800" b="1" dirty="0">
              <a:solidFill>
                <a:schemeClr val="bg1"/>
              </a:solidFill>
              <a:latin typeface="Bookman Old Style" pitchFamily="18" charset="0"/>
            </a:endParaRPr>
          </a:p>
          <a:p>
            <a:r>
              <a:rPr lang="de-DE" sz="800" b="1" dirty="0">
                <a:solidFill>
                  <a:schemeClr val="bg1"/>
                </a:solidFill>
                <a:latin typeface="Bookman Old Style" pitchFamily="18" charset="0"/>
              </a:rPr>
              <a:t>Bildquellen: Flammenfärbung: https://www.pinterest.de/pin/701576448173159346/ </a:t>
            </a:r>
          </a:p>
          <a:p>
            <a:r>
              <a:rPr lang="de-DE" sz="800" b="1" dirty="0">
                <a:solidFill>
                  <a:schemeClr val="bg1"/>
                </a:solidFill>
                <a:latin typeface="Bookman Old Style" pitchFamily="18" charset="0"/>
              </a:rPr>
              <a:t>Wunderkerze und Reaktionsgleichungen: www.wikipedia.org, Eintrag: Wunderkerze</a:t>
            </a:r>
          </a:p>
          <a:p>
            <a:endParaRPr lang="de-DE" sz="1400" b="1" dirty="0">
              <a:solidFill>
                <a:schemeClr val="bg1"/>
              </a:solidFill>
              <a:latin typeface="Bookman Old Style" pitchFamily="18" charset="0"/>
            </a:endParaRPr>
          </a:p>
        </p:txBody>
      </p:sp>
    </p:spTree>
    <p:extLst>
      <p:ext uri="{BB962C8B-B14F-4D97-AF65-F5344CB8AC3E}">
        <p14:creationId xmlns:p14="http://schemas.microsoft.com/office/powerpoint/2010/main" val="3522444338"/>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Bildschirmpräsentation (4:3)</PresentationFormat>
  <Paragraphs>115</Paragraphs>
  <Slides>13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Book Antiqua</vt:lpstr>
      <vt:lpstr>Bookman Old Style</vt:lpstr>
      <vt:lpstr>Calibri</vt:lpstr>
      <vt:lpstr>Times New Roman</vt:lpstr>
      <vt:lpstr>Larissa-Design</vt:lpstr>
      <vt:lpstr>   Teil I: Redoxreaktionen am Beispiel von Schwarzpulver   Teil II: Die Umkristallisation von Kaliumnitrat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Aufreinigung der Lösung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Christopher Schlemm</dc:creator>
  <cp:lastModifiedBy>Christopher Schlemm</cp:lastModifiedBy>
  <cp:revision>15</cp:revision>
  <dcterms:created xsi:type="dcterms:W3CDTF">2017-09-18T19:56:41Z</dcterms:created>
  <dcterms:modified xsi:type="dcterms:W3CDTF">2022-12-13T21:44:31Z</dcterms:modified>
</cp:coreProperties>
</file>