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6" r:id="rId3"/>
    <p:sldId id="256" r:id="rId4"/>
    <p:sldId id="257" r:id="rId5"/>
    <p:sldId id="259" r:id="rId6"/>
    <p:sldId id="260" r:id="rId7"/>
    <p:sldId id="258"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62"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810441B-13B0-4724-9C82-6D2903B554EA}" type="datetimeFigureOut">
              <a:rPr lang="de-DE" smtClean="0"/>
              <a:pPr/>
              <a:t>11.10.2015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10E8C6-EBC3-4D75-93E8-5BDC4D6D25D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0441B-13B0-4724-9C82-6D2903B554EA}" type="datetimeFigureOut">
              <a:rPr lang="de-DE" smtClean="0"/>
              <a:pPr/>
              <a:t>11.10.2015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0E8C6-EBC3-4D75-93E8-5BDC4D6D25D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92896"/>
            <a:ext cx="8229600" cy="1143000"/>
          </a:xfrm>
        </p:spPr>
        <p:txBody>
          <a:bodyPr/>
          <a:lstStyle/>
          <a:p>
            <a:r>
              <a:rPr lang="de-DE" dirty="0" smtClean="0"/>
              <a:t>The </a:t>
            </a:r>
            <a:r>
              <a:rPr lang="de-DE" dirty="0" err="1" smtClean="0"/>
              <a:t>simplicity</a:t>
            </a:r>
            <a:r>
              <a:rPr lang="de-DE" dirty="0" smtClean="0"/>
              <a:t> </a:t>
            </a:r>
            <a:r>
              <a:rPr lang="de-DE" dirty="0" err="1" smtClean="0"/>
              <a:t>of</a:t>
            </a:r>
            <a:r>
              <a:rPr lang="de-DE" dirty="0" smtClean="0"/>
              <a:t> </a:t>
            </a:r>
            <a:r>
              <a:rPr lang="de-DE" dirty="0" err="1" smtClean="0"/>
              <a:t>business</a:t>
            </a:r>
            <a:r>
              <a:rPr lang="de-DE" dirty="0" smtClean="0"/>
              <a:t> </a:t>
            </a:r>
            <a:r>
              <a:rPr lang="de-DE" dirty="0" err="1" smtClean="0"/>
              <a:t>letters</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2161" r="-14513" b="18840"/>
          <a:stretch>
            <a:fillRect/>
          </a:stretch>
        </p:blipFill>
        <p:spPr bwMode="auto">
          <a:xfrm>
            <a:off x="-828600" y="0"/>
            <a:ext cx="8358071" cy="6453336"/>
          </a:xfrm>
          <a:prstGeom prst="rect">
            <a:avLst/>
          </a:prstGeom>
          <a:noFill/>
          <a:ln w="9525">
            <a:noFill/>
            <a:miter lim="800000"/>
            <a:headEnd/>
            <a:tailEnd/>
          </a:ln>
        </p:spPr>
      </p:pic>
      <p:pic>
        <p:nvPicPr>
          <p:cNvPr id="6" name="Picture 3"/>
          <p:cNvPicPr>
            <a:picLocks noChangeAspect="1" noChangeArrowheads="1"/>
          </p:cNvPicPr>
          <p:nvPr/>
        </p:nvPicPr>
        <p:blipFill>
          <a:blip r:embed="rId2" cstate="print"/>
          <a:srcRect l="-42562" t="80729" r="63018" b="-25819"/>
          <a:stretch>
            <a:fillRect/>
          </a:stretch>
        </p:blipFill>
        <p:spPr bwMode="auto">
          <a:xfrm>
            <a:off x="3491880" y="2492896"/>
            <a:ext cx="5652120" cy="3861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1916832"/>
            <a:ext cx="7153275" cy="20383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b="79249"/>
          <a:stretch>
            <a:fillRect/>
          </a:stretch>
        </p:blipFill>
        <p:spPr bwMode="auto">
          <a:xfrm>
            <a:off x="504825" y="188640"/>
            <a:ext cx="7379543" cy="136815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11560" y="3789040"/>
            <a:ext cx="6991350" cy="2762250"/>
          </a:xfrm>
          <a:prstGeom prst="rect">
            <a:avLst/>
          </a:prstGeom>
          <a:noFill/>
          <a:ln w="9525">
            <a:noFill/>
            <a:miter lim="800000"/>
            <a:headEnd/>
            <a:tailEnd/>
          </a:ln>
        </p:spPr>
      </p:pic>
      <p:cxnSp>
        <p:nvCxnSpPr>
          <p:cNvPr id="8" name="Gerade Verbindung mit Pfeil 7"/>
          <p:cNvCxnSpPr/>
          <p:nvPr/>
        </p:nvCxnSpPr>
        <p:spPr>
          <a:xfrm flipH="1">
            <a:off x="1763688" y="1196752"/>
            <a:ext cx="3024336" cy="648072"/>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75656" y="0"/>
            <a:ext cx="6624736"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t="20751" b="53037"/>
          <a:stretch>
            <a:fillRect/>
          </a:stretch>
        </p:blipFill>
        <p:spPr bwMode="auto">
          <a:xfrm>
            <a:off x="611560" y="404664"/>
            <a:ext cx="7379543" cy="1728192"/>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b="63171"/>
          <a:stretch>
            <a:fillRect/>
          </a:stretch>
        </p:blipFill>
        <p:spPr bwMode="auto">
          <a:xfrm>
            <a:off x="971600" y="2204864"/>
            <a:ext cx="716280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t="36574"/>
          <a:stretch>
            <a:fillRect/>
          </a:stretch>
        </p:blipFill>
        <p:spPr bwMode="auto">
          <a:xfrm>
            <a:off x="1115616" y="37331"/>
            <a:ext cx="7162800" cy="6820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t="20751" b="53037"/>
          <a:stretch>
            <a:fillRect/>
          </a:stretch>
        </p:blipFill>
        <p:spPr bwMode="auto">
          <a:xfrm>
            <a:off x="611560" y="0"/>
            <a:ext cx="7379543" cy="1728192"/>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b="59889"/>
          <a:stretch>
            <a:fillRect/>
          </a:stretch>
        </p:blipFill>
        <p:spPr bwMode="auto">
          <a:xfrm>
            <a:off x="755576" y="1916832"/>
            <a:ext cx="7286625"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39852"/>
          <a:stretch>
            <a:fillRect/>
          </a:stretch>
        </p:blipFill>
        <p:spPr bwMode="auto">
          <a:xfrm>
            <a:off x="827584" y="260648"/>
            <a:ext cx="7286625" cy="637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b="-1587"/>
          <a:stretch>
            <a:fillRect/>
          </a:stretch>
        </p:blipFill>
        <p:spPr bwMode="auto">
          <a:xfrm>
            <a:off x="827584" y="260648"/>
            <a:ext cx="7334250" cy="3096344"/>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683568" y="3645024"/>
            <a:ext cx="7172325"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b="39937"/>
          <a:stretch>
            <a:fillRect/>
          </a:stretch>
        </p:blipFill>
        <p:spPr bwMode="auto">
          <a:xfrm>
            <a:off x="1004888" y="0"/>
            <a:ext cx="7134225"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60063" b="-4297"/>
          <a:stretch>
            <a:fillRect/>
          </a:stretch>
        </p:blipFill>
        <p:spPr bwMode="auto">
          <a:xfrm>
            <a:off x="899592" y="188640"/>
            <a:ext cx="7134225" cy="4752528"/>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t="5889" r="2038"/>
          <a:stretch>
            <a:fillRect/>
          </a:stretch>
        </p:blipFill>
        <p:spPr bwMode="auto">
          <a:xfrm>
            <a:off x="827584" y="4581128"/>
            <a:ext cx="7128792" cy="2276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1475656" y="628650"/>
            <a:ext cx="7248525" cy="622935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39552" y="188640"/>
            <a:ext cx="5817753" cy="864096"/>
          </a:xfrm>
          <a:prstGeom prst="rect">
            <a:avLst/>
          </a:prstGeom>
          <a:noFill/>
          <a:ln w="9525">
            <a:noFill/>
            <a:miter lim="800000"/>
            <a:headEnd/>
            <a:tailEnd/>
          </a:ln>
        </p:spPr>
      </p:pic>
      <p:cxnSp>
        <p:nvCxnSpPr>
          <p:cNvPr id="10" name="Gerade Verbindung mit Pfeil 9"/>
          <p:cNvCxnSpPr/>
          <p:nvPr/>
        </p:nvCxnSpPr>
        <p:spPr>
          <a:xfrm>
            <a:off x="6228184" y="764704"/>
            <a:ext cx="115212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2195736" y="980728"/>
            <a:ext cx="180020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4" cstate="print"/>
          <a:srcRect t="58153" r="40693"/>
          <a:stretch>
            <a:fillRect/>
          </a:stretch>
        </p:blipFill>
        <p:spPr bwMode="auto">
          <a:xfrm>
            <a:off x="2915816" y="1268760"/>
            <a:ext cx="4355976" cy="1295425"/>
          </a:xfrm>
          <a:prstGeom prst="rect">
            <a:avLst/>
          </a:prstGeom>
          <a:noFill/>
          <a:ln w="9525">
            <a:solidFill>
              <a:schemeClr val="tx1"/>
            </a:solidFill>
            <a:miter lim="800000"/>
            <a:headEnd/>
            <a:tailEnd/>
          </a:ln>
        </p:spPr>
      </p:pic>
      <p:cxnSp>
        <p:nvCxnSpPr>
          <p:cNvPr id="16" name="Gerade Verbindung mit Pfeil 15"/>
          <p:cNvCxnSpPr/>
          <p:nvPr/>
        </p:nvCxnSpPr>
        <p:spPr>
          <a:xfrm flipH="1">
            <a:off x="7380312" y="1844824"/>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971600" y="252065"/>
            <a:ext cx="5728170" cy="6605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620688"/>
            <a:ext cx="7267575"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332656"/>
            <a:ext cx="8424936" cy="3970318"/>
          </a:xfrm>
          <a:prstGeom prst="rect">
            <a:avLst/>
          </a:prstGeom>
        </p:spPr>
        <p:txBody>
          <a:bodyPr wrap="square">
            <a:spAutoFit/>
          </a:bodyPr>
          <a:lstStyle/>
          <a:p>
            <a:pPr fontAlgn="base"/>
            <a:r>
              <a:rPr lang="en-US" dirty="0" smtClean="0"/>
              <a:t>Think of a basic business letter in three steps</a:t>
            </a:r>
            <a:r>
              <a:rPr lang="en-US" dirty="0" smtClean="0"/>
              <a:t>:</a:t>
            </a:r>
          </a:p>
          <a:p>
            <a:pPr fontAlgn="base"/>
            <a:endParaRPr lang="en-US" dirty="0" smtClean="0"/>
          </a:p>
          <a:p>
            <a:pPr fontAlgn="base"/>
            <a:r>
              <a:rPr lang="en-US" b="1" dirty="0" smtClean="0"/>
              <a:t>Introduction</a:t>
            </a:r>
            <a:r>
              <a:rPr lang="en-US" dirty="0" smtClean="0"/>
              <a:t> - The reason for writing: The introduction helps the reader understand in which context the letter should be considered. Possibilities include job interview inquires, business opportunity requests, complaints, and more. Of course, Each type of business letter has </a:t>
            </a:r>
            <a:r>
              <a:rPr lang="en-US" u="sng" dirty="0" smtClean="0"/>
              <a:t>its own standard phrases.</a:t>
            </a:r>
          </a:p>
          <a:p>
            <a:pPr fontAlgn="base"/>
            <a:endParaRPr lang="en-US" u="sng" dirty="0" smtClean="0"/>
          </a:p>
          <a:p>
            <a:pPr fontAlgn="base"/>
            <a:r>
              <a:rPr lang="en-US" b="1" dirty="0" smtClean="0"/>
              <a:t>Details</a:t>
            </a:r>
            <a:r>
              <a:rPr lang="en-US" dirty="0" smtClean="0"/>
              <a:t> - What you would like to accomplish: The detail section of a business letter is extremely important. This is where you achieve </a:t>
            </a:r>
            <a:r>
              <a:rPr lang="en-US" u="sng" dirty="0" smtClean="0"/>
              <a:t>your goals</a:t>
            </a:r>
            <a:r>
              <a:rPr lang="en-US" dirty="0" smtClean="0"/>
              <a:t> in writing a business letter.</a:t>
            </a:r>
          </a:p>
          <a:p>
            <a:pPr fontAlgn="base"/>
            <a:endParaRPr lang="en-US" dirty="0" smtClean="0"/>
          </a:p>
          <a:p>
            <a:pPr fontAlgn="base"/>
            <a:r>
              <a:rPr lang="en-US" b="1" dirty="0" smtClean="0"/>
              <a:t>Conclusion / Next Steps</a:t>
            </a:r>
            <a:r>
              <a:rPr lang="en-US" dirty="0" smtClean="0"/>
              <a:t> - What you would like to happen in the future: Provide a call for future action. This can be a chance to talk in person, a follow-up letter or more. It's important and expected to make it clear what you would like for the next step from the person reading your business letter.</a:t>
            </a:r>
            <a:endParaRPr lang="en-US" dirty="0"/>
          </a:p>
        </p:txBody>
      </p:sp>
      <p:pic>
        <p:nvPicPr>
          <p:cNvPr id="14339" name="Picture 3"/>
          <p:cNvPicPr>
            <a:picLocks noChangeAspect="1" noChangeArrowheads="1"/>
          </p:cNvPicPr>
          <p:nvPr/>
        </p:nvPicPr>
        <p:blipFill>
          <a:blip r:embed="rId2" cstate="print"/>
          <a:srcRect b="41168"/>
          <a:stretch>
            <a:fillRect/>
          </a:stretch>
        </p:blipFill>
        <p:spPr bwMode="auto">
          <a:xfrm>
            <a:off x="899592" y="4581128"/>
            <a:ext cx="7429500"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05272" y="188640"/>
            <a:ext cx="8838728" cy="3139321"/>
          </a:xfrm>
          <a:prstGeom prst="rect">
            <a:avLst/>
          </a:prstGeom>
        </p:spPr>
        <p:txBody>
          <a:bodyPr wrap="square">
            <a:spAutoFit/>
          </a:bodyPr>
          <a:lstStyle/>
          <a:p>
            <a:pPr fontAlgn="base"/>
            <a:r>
              <a:rPr lang="en-US" b="1" dirty="0" smtClean="0">
                <a:latin typeface="+mj-lt"/>
              </a:rPr>
              <a:t>Salutation</a:t>
            </a:r>
          </a:p>
          <a:p>
            <a:pPr fontAlgn="base"/>
            <a:r>
              <a:rPr lang="en-US" dirty="0" smtClean="0">
                <a:latin typeface="Book Antiqua" pitchFamily="18" charset="0"/>
              </a:rPr>
              <a:t>Dear </a:t>
            </a:r>
            <a:r>
              <a:rPr lang="en-US" dirty="0" smtClean="0">
                <a:latin typeface="Book Antiqua" pitchFamily="18" charset="0"/>
              </a:rPr>
              <a:t>Personnel Director,</a:t>
            </a:r>
          </a:p>
          <a:p>
            <a:pPr fontAlgn="base"/>
            <a:r>
              <a:rPr lang="en-US" dirty="0" smtClean="0">
                <a:latin typeface="Book Antiqua" pitchFamily="18" charset="0"/>
              </a:rPr>
              <a:t>Dear </a:t>
            </a:r>
            <a:r>
              <a:rPr lang="en-US" dirty="0" smtClean="0">
                <a:latin typeface="Book Antiqua" pitchFamily="18" charset="0"/>
              </a:rPr>
              <a:t>Sir or Madam:</a:t>
            </a:r>
            <a:r>
              <a:rPr lang="en-US" dirty="0" smtClean="0"/>
              <a:t> (use if you don't know who you are writing to</a:t>
            </a:r>
            <a:r>
              <a:rPr lang="en-US" dirty="0" smtClean="0"/>
              <a:t>)</a:t>
            </a:r>
          </a:p>
          <a:p>
            <a:pPr fontAlgn="base"/>
            <a:r>
              <a:rPr lang="en-US" dirty="0" smtClean="0">
                <a:latin typeface="Book Antiqua" pitchFamily="18" charset="0"/>
              </a:rPr>
              <a:t>Dear </a:t>
            </a:r>
            <a:r>
              <a:rPr lang="en-US" dirty="0" smtClean="0">
                <a:latin typeface="Book Antiqua" pitchFamily="18" charset="0"/>
              </a:rPr>
              <a:t>Dr, </a:t>
            </a:r>
            <a:r>
              <a:rPr lang="en-US" dirty="0" err="1" smtClean="0">
                <a:latin typeface="Book Antiqua" pitchFamily="18" charset="0"/>
              </a:rPr>
              <a:t>Mr</a:t>
            </a:r>
            <a:r>
              <a:rPr lang="en-US" dirty="0" smtClean="0">
                <a:latin typeface="Book Antiqua" pitchFamily="18" charset="0"/>
              </a:rPr>
              <a:t>, </a:t>
            </a:r>
            <a:r>
              <a:rPr lang="en-US" dirty="0" err="1" smtClean="0">
                <a:latin typeface="Book Antiqua" pitchFamily="18" charset="0"/>
              </a:rPr>
              <a:t>Mrs</a:t>
            </a:r>
            <a:r>
              <a:rPr lang="en-US" dirty="0" smtClean="0">
                <a:latin typeface="Book Antiqua" pitchFamily="18" charset="0"/>
              </a:rPr>
              <a:t>, Miss or Ms Smith</a:t>
            </a:r>
            <a:r>
              <a:rPr lang="en-US" dirty="0" smtClean="0"/>
              <a:t>: </a:t>
            </a:r>
            <a:endParaRPr lang="en-US" dirty="0" smtClean="0"/>
          </a:p>
          <a:p>
            <a:pPr fontAlgn="base"/>
            <a:r>
              <a:rPr lang="en-US" dirty="0" smtClean="0"/>
              <a:t>(</a:t>
            </a:r>
            <a:r>
              <a:rPr lang="en-US" dirty="0" smtClean="0"/>
              <a:t>use if you know who you are writing to, and have a formal relationship with </a:t>
            </a:r>
            <a:r>
              <a:rPr lang="en-US" dirty="0" smtClean="0"/>
              <a:t>)</a:t>
            </a:r>
          </a:p>
          <a:p>
            <a:pPr fontAlgn="base"/>
            <a:endParaRPr lang="en-US" dirty="0" smtClean="0">
              <a:latin typeface="Book Antiqua" pitchFamily="18" charset="0"/>
            </a:endParaRPr>
          </a:p>
          <a:p>
            <a:pPr fontAlgn="base"/>
            <a:r>
              <a:rPr lang="en-US" dirty="0" smtClean="0">
                <a:latin typeface="Book Antiqua" pitchFamily="18" charset="0"/>
              </a:rPr>
              <a:t>Dear </a:t>
            </a:r>
            <a:r>
              <a:rPr lang="en-US" dirty="0" smtClean="0">
                <a:latin typeface="Book Antiqua" pitchFamily="18" charset="0"/>
              </a:rPr>
              <a:t>Frank:</a:t>
            </a:r>
            <a:r>
              <a:rPr lang="en-US" dirty="0" smtClean="0"/>
              <a:t> (use if the person is a close business contact or friend</a:t>
            </a:r>
            <a:r>
              <a:rPr lang="en-US" dirty="0" smtClean="0"/>
              <a:t>)</a:t>
            </a:r>
          </a:p>
          <a:p>
            <a:pPr fontAlgn="base"/>
            <a:endParaRPr lang="en-US" dirty="0" smtClean="0"/>
          </a:p>
          <a:p>
            <a:pPr fontAlgn="base"/>
            <a:endParaRPr lang="en-US" dirty="0" smtClean="0"/>
          </a:p>
          <a:p>
            <a:pPr fontAlgn="base"/>
            <a:endParaRPr lang="en-US" dirty="0" smtClean="0"/>
          </a:p>
          <a:p>
            <a:pPr fontAlgn="base"/>
            <a:endParaRPr lang="en-US" dirty="0" smtClean="0"/>
          </a:p>
        </p:txBody>
      </p:sp>
      <p:sp>
        <p:nvSpPr>
          <p:cNvPr id="5" name="Rechteck 4"/>
          <p:cNvSpPr/>
          <p:nvPr/>
        </p:nvSpPr>
        <p:spPr>
          <a:xfrm>
            <a:off x="251520" y="3995678"/>
            <a:ext cx="8622704" cy="2585323"/>
          </a:xfrm>
          <a:prstGeom prst="rect">
            <a:avLst/>
          </a:prstGeom>
        </p:spPr>
        <p:txBody>
          <a:bodyPr wrap="square">
            <a:spAutoFit/>
          </a:bodyPr>
          <a:lstStyle/>
          <a:p>
            <a:pPr fontAlgn="base"/>
            <a:r>
              <a:rPr lang="en-US" b="1" dirty="0" smtClean="0"/>
              <a:t>The Reference</a:t>
            </a:r>
            <a:endParaRPr lang="en-US" dirty="0" smtClean="0"/>
          </a:p>
          <a:p>
            <a:pPr fontAlgn="base"/>
            <a:r>
              <a:rPr lang="en-US" dirty="0" smtClean="0"/>
              <a:t>Begin by referencing a specific conversation or other contact means. If this is the first letter in a conversation, you can also provide the reason for writing</a:t>
            </a:r>
            <a:r>
              <a:rPr lang="en-US" dirty="0" smtClean="0"/>
              <a:t>.</a:t>
            </a:r>
          </a:p>
          <a:p>
            <a:pPr fontAlgn="base"/>
            <a:r>
              <a:rPr lang="en-US" dirty="0" smtClean="0">
                <a:latin typeface="Book Antiqua" pitchFamily="18" charset="0"/>
              </a:rPr>
              <a:t>With </a:t>
            </a:r>
            <a:r>
              <a:rPr lang="en-US" dirty="0" smtClean="0">
                <a:latin typeface="Book Antiqua" pitchFamily="18" charset="0"/>
              </a:rPr>
              <a:t>reference to </a:t>
            </a:r>
            <a:endParaRPr lang="en-US" dirty="0" smtClean="0">
              <a:latin typeface="Book Antiqua" pitchFamily="18" charset="0"/>
            </a:endParaRPr>
          </a:p>
          <a:p>
            <a:pPr fontAlgn="base"/>
            <a:r>
              <a:rPr lang="en-US" dirty="0" smtClean="0">
                <a:latin typeface="Book Antiqua" pitchFamily="18" charset="0"/>
              </a:rPr>
              <a:t>-your </a:t>
            </a:r>
            <a:r>
              <a:rPr lang="en-US" dirty="0" smtClean="0">
                <a:latin typeface="Book Antiqua" pitchFamily="18" charset="0"/>
              </a:rPr>
              <a:t>advertisement in the </a:t>
            </a:r>
            <a:r>
              <a:rPr lang="en-US" i="1" dirty="0" smtClean="0">
                <a:latin typeface="Book Antiqua" pitchFamily="18" charset="0"/>
              </a:rPr>
              <a:t>Times,</a:t>
            </a:r>
            <a:r>
              <a:rPr lang="en-US" dirty="0" smtClean="0">
                <a:latin typeface="Book Antiqua" pitchFamily="18" charset="0"/>
              </a:rPr>
              <a:t> </a:t>
            </a:r>
            <a:endParaRPr lang="en-US" dirty="0" smtClean="0">
              <a:latin typeface="Book Antiqua" pitchFamily="18" charset="0"/>
            </a:endParaRPr>
          </a:p>
          <a:p>
            <a:pPr fontAlgn="base"/>
            <a:r>
              <a:rPr lang="en-US" dirty="0" smtClean="0">
                <a:latin typeface="Book Antiqua" pitchFamily="18" charset="0"/>
              </a:rPr>
              <a:t>-your </a:t>
            </a:r>
            <a:r>
              <a:rPr lang="en-US" dirty="0" smtClean="0">
                <a:latin typeface="Book Antiqua" pitchFamily="18" charset="0"/>
              </a:rPr>
              <a:t>letter of 23 </a:t>
            </a:r>
            <a:r>
              <a:rPr lang="en-US" baseline="30000" dirty="0" smtClean="0">
                <a:latin typeface="Book Antiqua" pitchFamily="18" charset="0"/>
              </a:rPr>
              <a:t>rd</a:t>
            </a:r>
            <a:r>
              <a:rPr lang="en-US" dirty="0" smtClean="0">
                <a:latin typeface="Book Antiqua" pitchFamily="18" charset="0"/>
              </a:rPr>
              <a:t> March,</a:t>
            </a:r>
            <a:br>
              <a:rPr lang="en-US" dirty="0" smtClean="0">
                <a:latin typeface="Book Antiqua" pitchFamily="18" charset="0"/>
              </a:rPr>
            </a:br>
            <a:r>
              <a:rPr lang="en-US" dirty="0" smtClean="0">
                <a:latin typeface="Book Antiqua" pitchFamily="18" charset="0"/>
              </a:rPr>
              <a:t>-your </a:t>
            </a:r>
            <a:r>
              <a:rPr lang="en-US" dirty="0" smtClean="0">
                <a:latin typeface="Book Antiqua" pitchFamily="18" charset="0"/>
              </a:rPr>
              <a:t>phone call today,</a:t>
            </a:r>
            <a:br>
              <a:rPr lang="en-US" dirty="0" smtClean="0">
                <a:latin typeface="Book Antiqua" pitchFamily="18" charset="0"/>
              </a:rPr>
            </a:br>
            <a:endParaRPr lang="en-US" dirty="0" smtClean="0">
              <a:latin typeface="Book Antiqua" pitchFamily="18" charset="0"/>
            </a:endParaRPr>
          </a:p>
          <a:p>
            <a:pPr fontAlgn="base"/>
            <a:r>
              <a:rPr lang="en-US" dirty="0" smtClean="0">
                <a:latin typeface="Book Antiqua" pitchFamily="18" charset="0"/>
              </a:rPr>
              <a:t>Thank </a:t>
            </a:r>
            <a:r>
              <a:rPr lang="en-US" dirty="0" smtClean="0">
                <a:latin typeface="Book Antiqua" pitchFamily="18" charset="0"/>
              </a:rPr>
              <a:t>you for your letter of March 5 </a:t>
            </a:r>
            <a:r>
              <a:rPr lang="en-US" baseline="30000" dirty="0" err="1" smtClean="0">
                <a:latin typeface="Book Antiqua" pitchFamily="18" charset="0"/>
              </a:rPr>
              <a:t>th</a:t>
            </a:r>
            <a:r>
              <a:rPr lang="en-US" dirty="0" smtClean="0">
                <a:latin typeface="Book Antiqua" pitchFamily="18" charset="0"/>
              </a:rPr>
              <a:t> .</a:t>
            </a:r>
          </a:p>
        </p:txBody>
      </p:sp>
      <p:graphicFrame>
        <p:nvGraphicFramePr>
          <p:cNvPr id="6" name="Tabelle 5"/>
          <p:cNvGraphicFramePr>
            <a:graphicFrameLocks noGrp="1"/>
          </p:cNvGraphicFramePr>
          <p:nvPr/>
        </p:nvGraphicFramePr>
        <p:xfrm>
          <a:off x="251520" y="2276872"/>
          <a:ext cx="7488834" cy="1483360"/>
        </p:xfrm>
        <a:graphic>
          <a:graphicData uri="http://schemas.openxmlformats.org/drawingml/2006/table">
            <a:tbl>
              <a:tblPr firstRow="1" bandRow="1">
                <a:tableStyleId>{073A0DAA-6AF3-43AB-8588-CEC1D06C72B9}</a:tableStyleId>
              </a:tblPr>
              <a:tblGrid>
                <a:gridCol w="1800200"/>
                <a:gridCol w="2172138"/>
                <a:gridCol w="3516496"/>
              </a:tblGrid>
              <a:tr h="370840">
                <a:tc>
                  <a:txBody>
                    <a:bodyPr/>
                    <a:lstStyle/>
                    <a:p>
                      <a:r>
                        <a:rPr lang="de-DE" dirty="0" smtClean="0">
                          <a:latin typeface="Book Antiqua" pitchFamily="18" charset="0"/>
                        </a:rPr>
                        <a:t>Title </a:t>
                      </a:r>
                      <a:r>
                        <a:rPr lang="de-DE" dirty="0" err="1" smtClean="0">
                          <a:latin typeface="Book Antiqua" pitchFamily="18" charset="0"/>
                        </a:rPr>
                        <a:t>of</a:t>
                      </a:r>
                      <a:r>
                        <a:rPr lang="de-DE" dirty="0" smtClean="0">
                          <a:latin typeface="Book Antiqua" pitchFamily="18" charset="0"/>
                        </a:rPr>
                        <a:t> </a:t>
                      </a:r>
                      <a:r>
                        <a:rPr lang="de-DE" dirty="0" err="1" smtClean="0">
                          <a:latin typeface="Book Antiqua" pitchFamily="18" charset="0"/>
                        </a:rPr>
                        <a:t>respect</a:t>
                      </a:r>
                      <a:endParaRPr lang="de-DE" dirty="0">
                        <a:latin typeface="Book Antiqua" pitchFamily="18" charset="0"/>
                      </a:endParaRPr>
                    </a:p>
                  </a:txBody>
                  <a:tcPr/>
                </a:tc>
                <a:tc>
                  <a:txBody>
                    <a:bodyPr/>
                    <a:lstStyle/>
                    <a:p>
                      <a:r>
                        <a:rPr lang="de-DE" dirty="0" err="1" smtClean="0">
                          <a:latin typeface="Book Antiqua" pitchFamily="18" charset="0"/>
                        </a:rPr>
                        <a:t>Pronunciation</a:t>
                      </a:r>
                      <a:endParaRPr lang="de-DE" dirty="0">
                        <a:latin typeface="Book Antiqua" pitchFamily="18" charset="0"/>
                      </a:endParaRPr>
                    </a:p>
                  </a:txBody>
                  <a:tcPr/>
                </a:tc>
                <a:tc>
                  <a:txBody>
                    <a:bodyPr/>
                    <a:lstStyle/>
                    <a:p>
                      <a:r>
                        <a:rPr lang="de-DE" dirty="0" err="1" smtClean="0">
                          <a:latin typeface="Book Antiqua" pitchFamily="18" charset="0"/>
                        </a:rPr>
                        <a:t>Meaning</a:t>
                      </a:r>
                      <a:endParaRPr lang="de-DE" dirty="0">
                        <a:latin typeface="Book Antiqua" pitchFamily="18" charset="0"/>
                      </a:endParaRPr>
                    </a:p>
                  </a:txBody>
                  <a:tcPr/>
                </a:tc>
              </a:tr>
              <a:tr h="370840">
                <a:tc>
                  <a:txBody>
                    <a:bodyPr/>
                    <a:lstStyle/>
                    <a:p>
                      <a:r>
                        <a:rPr lang="de-DE" dirty="0" smtClean="0">
                          <a:latin typeface="Book Antiqua" pitchFamily="18" charset="0"/>
                        </a:rPr>
                        <a:t>Ms</a:t>
                      </a:r>
                      <a:endParaRPr lang="de-DE" dirty="0">
                        <a:latin typeface="Book Antiqua" pitchFamily="18" charset="0"/>
                      </a:endParaRPr>
                    </a:p>
                  </a:txBody>
                  <a:tcPr/>
                </a:tc>
                <a:tc>
                  <a:txBody>
                    <a:bodyPr/>
                    <a:lstStyle/>
                    <a:p>
                      <a:r>
                        <a:rPr lang="de-DE" dirty="0" smtClean="0">
                          <a:latin typeface="Book Antiqua" pitchFamily="18" charset="0"/>
                        </a:rPr>
                        <a:t>/</a:t>
                      </a:r>
                      <a:r>
                        <a:rPr lang="de-DE" dirty="0" err="1" smtClean="0">
                          <a:latin typeface="Book Antiqua" pitchFamily="18" charset="0"/>
                        </a:rPr>
                        <a:t>mɪz</a:t>
                      </a:r>
                      <a:r>
                        <a:rPr lang="de-DE" dirty="0" smtClean="0">
                          <a:latin typeface="Book Antiqua" pitchFamily="18" charset="0"/>
                        </a:rPr>
                        <a:t>/</a:t>
                      </a:r>
                      <a:endParaRPr lang="de-DE" dirty="0">
                        <a:latin typeface="Book Antiqua" pitchFamily="18" charset="0"/>
                      </a:endParaRPr>
                    </a:p>
                  </a:txBody>
                  <a:tcPr/>
                </a:tc>
                <a:tc>
                  <a:txBody>
                    <a:bodyPr/>
                    <a:lstStyle/>
                    <a:p>
                      <a:r>
                        <a:rPr lang="de-DE" baseline="0" dirty="0" err="1" smtClean="0">
                          <a:latin typeface="Book Antiqua" pitchFamily="18" charset="0"/>
                        </a:rPr>
                        <a:t>independent</a:t>
                      </a:r>
                      <a:r>
                        <a:rPr lang="de-DE" baseline="0" dirty="0" smtClean="0">
                          <a:latin typeface="Book Antiqua" pitchFamily="18" charset="0"/>
                        </a:rPr>
                        <a:t> </a:t>
                      </a:r>
                      <a:r>
                        <a:rPr lang="de-DE" baseline="0" dirty="0" err="1" smtClean="0">
                          <a:latin typeface="Book Antiqua" pitchFamily="18" charset="0"/>
                        </a:rPr>
                        <a:t>of</a:t>
                      </a:r>
                      <a:r>
                        <a:rPr lang="de-DE" baseline="0" dirty="0" smtClean="0">
                          <a:latin typeface="Book Antiqua" pitchFamily="18" charset="0"/>
                        </a:rPr>
                        <a:t> </a:t>
                      </a:r>
                      <a:r>
                        <a:rPr lang="de-DE" baseline="0" dirty="0" err="1" smtClean="0">
                          <a:latin typeface="Book Antiqua" pitchFamily="18" charset="0"/>
                        </a:rPr>
                        <a:t>marital</a:t>
                      </a:r>
                      <a:r>
                        <a:rPr lang="de-DE" baseline="0" dirty="0" smtClean="0">
                          <a:latin typeface="Book Antiqua" pitchFamily="18" charset="0"/>
                        </a:rPr>
                        <a:t> </a:t>
                      </a:r>
                      <a:r>
                        <a:rPr lang="de-DE" baseline="0" dirty="0" err="1" smtClean="0">
                          <a:latin typeface="Book Antiqua" pitchFamily="18" charset="0"/>
                        </a:rPr>
                        <a:t>status</a:t>
                      </a:r>
                      <a:endParaRPr lang="de-DE" dirty="0">
                        <a:latin typeface="Book Antiqua" pitchFamily="18" charset="0"/>
                      </a:endParaRPr>
                    </a:p>
                  </a:txBody>
                  <a:tcPr/>
                </a:tc>
              </a:tr>
              <a:tr h="370840">
                <a:tc>
                  <a:txBody>
                    <a:bodyPr/>
                    <a:lstStyle/>
                    <a:p>
                      <a:r>
                        <a:rPr lang="de-DE" dirty="0" err="1" smtClean="0">
                          <a:latin typeface="Book Antiqua" pitchFamily="18" charset="0"/>
                        </a:rPr>
                        <a:t>Mrs</a:t>
                      </a:r>
                      <a:endParaRPr lang="de-DE" dirty="0">
                        <a:latin typeface="Book Antiqua" pitchFamily="18" charset="0"/>
                      </a:endParaRPr>
                    </a:p>
                  </a:txBody>
                  <a:tcPr/>
                </a:tc>
                <a:tc>
                  <a:txBody>
                    <a:bodyPr/>
                    <a:lstStyle/>
                    <a:p>
                      <a:r>
                        <a:rPr lang="de-DE" dirty="0" smtClean="0">
                          <a:latin typeface="Book Antiqua" pitchFamily="18" charset="0"/>
                        </a:rPr>
                        <a:t>/ˈ</a:t>
                      </a:r>
                      <a:r>
                        <a:rPr lang="de-DE" dirty="0" err="1" smtClean="0">
                          <a:latin typeface="Book Antiqua" pitchFamily="18" charset="0"/>
                        </a:rPr>
                        <a:t>mɪs</a:t>
                      </a:r>
                      <a:r>
                        <a:rPr lang="de-DE" dirty="0" smtClean="0">
                          <a:latin typeface="Book Antiqua" pitchFamily="18" charset="0"/>
                        </a:rPr>
                        <a:t> </a:t>
                      </a:r>
                      <a:r>
                        <a:rPr lang="de-DE" dirty="0" err="1" smtClean="0">
                          <a:latin typeface="Book Antiqua" pitchFamily="18" charset="0"/>
                        </a:rPr>
                        <a:t>ɪz</a:t>
                      </a:r>
                      <a:r>
                        <a:rPr lang="de-DE" dirty="0" smtClean="0">
                          <a:latin typeface="Book Antiqua" pitchFamily="18" charset="0"/>
                        </a:rPr>
                        <a:t>, ˈ</a:t>
                      </a:r>
                      <a:r>
                        <a:rPr lang="de-DE" dirty="0" err="1" smtClean="0">
                          <a:latin typeface="Book Antiqua" pitchFamily="18" charset="0"/>
                        </a:rPr>
                        <a:t>mɪz</a:t>
                      </a:r>
                      <a:r>
                        <a:rPr lang="de-DE" dirty="0" smtClean="0">
                          <a:latin typeface="Book Antiqua" pitchFamily="18" charset="0"/>
                        </a:rPr>
                        <a:t> </a:t>
                      </a:r>
                      <a:r>
                        <a:rPr lang="de-DE" dirty="0" err="1" smtClean="0">
                          <a:latin typeface="Book Antiqua" pitchFamily="18" charset="0"/>
                        </a:rPr>
                        <a:t>ɪz</a:t>
                      </a:r>
                      <a:r>
                        <a:rPr lang="de-DE" dirty="0" smtClean="0">
                          <a:latin typeface="Book Antiqua" pitchFamily="18" charset="0"/>
                        </a:rPr>
                        <a:t>/</a:t>
                      </a:r>
                      <a:endParaRPr lang="de-DE" dirty="0">
                        <a:latin typeface="Book Antiqua" pitchFamily="18" charset="0"/>
                      </a:endParaRPr>
                    </a:p>
                  </a:txBody>
                  <a:tcPr/>
                </a:tc>
                <a:tc>
                  <a:txBody>
                    <a:bodyPr/>
                    <a:lstStyle/>
                    <a:p>
                      <a:r>
                        <a:rPr lang="de-DE" dirty="0" smtClean="0">
                          <a:latin typeface="Book Antiqua" pitchFamily="18" charset="0"/>
                        </a:rPr>
                        <a:t>t. </a:t>
                      </a:r>
                      <a:r>
                        <a:rPr lang="de-DE" dirty="0" err="1" smtClean="0">
                          <a:latin typeface="Book Antiqua" pitchFamily="18" charset="0"/>
                        </a:rPr>
                        <a:t>of</a:t>
                      </a:r>
                      <a:r>
                        <a:rPr lang="de-DE" dirty="0" smtClean="0">
                          <a:latin typeface="Book Antiqua" pitchFamily="18" charset="0"/>
                        </a:rPr>
                        <a:t> r. </a:t>
                      </a:r>
                      <a:r>
                        <a:rPr lang="de-DE" dirty="0" err="1" smtClean="0">
                          <a:latin typeface="Book Antiqua" pitchFamily="18" charset="0"/>
                        </a:rPr>
                        <a:t>for</a:t>
                      </a:r>
                      <a:r>
                        <a:rPr lang="de-DE" dirty="0" smtClean="0">
                          <a:latin typeface="Book Antiqua" pitchFamily="18" charset="0"/>
                        </a:rPr>
                        <a:t> a </a:t>
                      </a:r>
                      <a:r>
                        <a:rPr lang="de-DE" dirty="0" err="1" smtClean="0">
                          <a:latin typeface="Book Antiqua" pitchFamily="18" charset="0"/>
                        </a:rPr>
                        <a:t>married</a:t>
                      </a:r>
                      <a:r>
                        <a:rPr lang="de-DE" dirty="0" smtClean="0">
                          <a:latin typeface="Book Antiqua" pitchFamily="18" charset="0"/>
                        </a:rPr>
                        <a:t> </a:t>
                      </a:r>
                      <a:r>
                        <a:rPr lang="de-DE" dirty="0" err="1" smtClean="0">
                          <a:latin typeface="Book Antiqua" pitchFamily="18" charset="0"/>
                        </a:rPr>
                        <a:t>woman</a:t>
                      </a:r>
                      <a:endParaRPr lang="de-DE" dirty="0">
                        <a:latin typeface="Book Antiqua" pitchFamily="18" charset="0"/>
                      </a:endParaRPr>
                    </a:p>
                  </a:txBody>
                  <a:tcPr/>
                </a:tc>
              </a:tr>
              <a:tr h="370840">
                <a:tc>
                  <a:txBody>
                    <a:bodyPr/>
                    <a:lstStyle/>
                    <a:p>
                      <a:r>
                        <a:rPr lang="de-DE" dirty="0" smtClean="0">
                          <a:latin typeface="Book Antiqua" pitchFamily="18" charset="0"/>
                        </a:rPr>
                        <a:t>Miss</a:t>
                      </a:r>
                      <a:endParaRPr lang="de-DE" dirty="0">
                        <a:latin typeface="Book Antiqua" pitchFamily="18" charset="0"/>
                      </a:endParaRPr>
                    </a:p>
                  </a:txBody>
                  <a:tcPr/>
                </a:tc>
                <a:tc>
                  <a:txBody>
                    <a:bodyPr/>
                    <a:lstStyle/>
                    <a:p>
                      <a:r>
                        <a:rPr lang="de-DE" dirty="0" smtClean="0">
                          <a:latin typeface="Book Antiqua" pitchFamily="18" charset="0"/>
                        </a:rPr>
                        <a:t>/</a:t>
                      </a:r>
                      <a:r>
                        <a:rPr lang="de-DE" dirty="0" err="1" smtClean="0">
                          <a:latin typeface="Book Antiqua" pitchFamily="18" charset="0"/>
                        </a:rPr>
                        <a:t>mɪs</a:t>
                      </a:r>
                      <a:r>
                        <a:rPr lang="de-DE" dirty="0" smtClean="0">
                          <a:latin typeface="Book Antiqua" pitchFamily="18" charset="0"/>
                        </a:rPr>
                        <a:t>/</a:t>
                      </a:r>
                      <a:endParaRPr lang="de-DE" dirty="0">
                        <a:latin typeface="Book Antiqua" pitchFamily="18" charset="0"/>
                      </a:endParaRPr>
                    </a:p>
                  </a:txBody>
                  <a:tcPr/>
                </a:tc>
                <a:tc>
                  <a:txBody>
                    <a:bodyPr/>
                    <a:lstStyle/>
                    <a:p>
                      <a:r>
                        <a:rPr lang="de-DE" dirty="0" smtClean="0">
                          <a:latin typeface="Book Antiqua" pitchFamily="18" charset="0"/>
                        </a:rPr>
                        <a:t>t. </a:t>
                      </a:r>
                      <a:r>
                        <a:rPr lang="de-DE" dirty="0" err="1" smtClean="0">
                          <a:latin typeface="Book Antiqua" pitchFamily="18" charset="0"/>
                        </a:rPr>
                        <a:t>of</a:t>
                      </a:r>
                      <a:r>
                        <a:rPr lang="de-DE" baseline="0" dirty="0" smtClean="0">
                          <a:latin typeface="Book Antiqua" pitchFamily="18" charset="0"/>
                        </a:rPr>
                        <a:t> r. </a:t>
                      </a:r>
                      <a:r>
                        <a:rPr lang="de-DE" baseline="0" dirty="0" err="1" smtClean="0">
                          <a:latin typeface="Book Antiqua" pitchFamily="18" charset="0"/>
                        </a:rPr>
                        <a:t>of</a:t>
                      </a:r>
                      <a:r>
                        <a:rPr lang="de-DE" baseline="0" dirty="0" smtClean="0">
                          <a:latin typeface="Book Antiqua" pitchFamily="18" charset="0"/>
                        </a:rPr>
                        <a:t> an </a:t>
                      </a:r>
                      <a:r>
                        <a:rPr lang="de-DE" baseline="0" dirty="0" err="1" smtClean="0">
                          <a:latin typeface="Book Antiqua" pitchFamily="18" charset="0"/>
                        </a:rPr>
                        <a:t>unmarried</a:t>
                      </a:r>
                      <a:r>
                        <a:rPr lang="de-DE" baseline="0" dirty="0" smtClean="0">
                          <a:latin typeface="Book Antiqua" pitchFamily="18" charset="0"/>
                        </a:rPr>
                        <a:t> </a:t>
                      </a:r>
                      <a:r>
                        <a:rPr lang="de-DE" baseline="0" dirty="0" err="1" smtClean="0">
                          <a:latin typeface="Book Antiqua" pitchFamily="18" charset="0"/>
                        </a:rPr>
                        <a:t>woman</a:t>
                      </a:r>
                      <a:endParaRPr lang="de-DE" dirty="0">
                        <a:latin typeface="Book Antiqua"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8334672" cy="2031325"/>
          </a:xfrm>
          <a:prstGeom prst="rect">
            <a:avLst/>
          </a:prstGeom>
        </p:spPr>
        <p:txBody>
          <a:bodyPr wrap="square">
            <a:spAutoFit/>
          </a:bodyPr>
          <a:lstStyle/>
          <a:p>
            <a:pPr fontAlgn="base"/>
            <a:r>
              <a:rPr lang="en-US" b="1" dirty="0" smtClean="0"/>
              <a:t>The Reason for Writing</a:t>
            </a:r>
            <a:endParaRPr lang="en-US" dirty="0" smtClean="0"/>
          </a:p>
          <a:p>
            <a:pPr fontAlgn="base"/>
            <a:r>
              <a:rPr lang="en-US" b="1" dirty="0" smtClean="0"/>
              <a:t>I am writing to...</a:t>
            </a:r>
            <a:endParaRPr lang="en-US" dirty="0" smtClean="0"/>
          </a:p>
          <a:p>
            <a:pPr fontAlgn="base"/>
            <a:r>
              <a:rPr lang="en-US" dirty="0" smtClean="0"/>
              <a:t>... inquire about</a:t>
            </a:r>
            <a:br>
              <a:rPr lang="en-US" dirty="0" smtClean="0"/>
            </a:br>
            <a:r>
              <a:rPr lang="en-US" dirty="0" smtClean="0"/>
              <a:t>... apologize for</a:t>
            </a:r>
            <a:br>
              <a:rPr lang="en-US" dirty="0" smtClean="0"/>
            </a:br>
            <a:r>
              <a:rPr lang="en-US" dirty="0" smtClean="0"/>
              <a:t>... confirm</a:t>
            </a:r>
            <a:br>
              <a:rPr lang="en-US" dirty="0" smtClean="0"/>
            </a:br>
            <a:r>
              <a:rPr lang="en-US" dirty="0" smtClean="0"/>
              <a:t>... comment on</a:t>
            </a:r>
            <a:br>
              <a:rPr lang="en-US" dirty="0" smtClean="0"/>
            </a:br>
            <a:r>
              <a:rPr lang="en-US" dirty="0" smtClean="0"/>
              <a:t>... apply for </a:t>
            </a:r>
          </a:p>
        </p:txBody>
      </p:sp>
      <p:sp>
        <p:nvSpPr>
          <p:cNvPr id="6" name="Rechteck 5"/>
          <p:cNvSpPr/>
          <p:nvPr/>
        </p:nvSpPr>
        <p:spPr>
          <a:xfrm>
            <a:off x="0" y="2204864"/>
            <a:ext cx="8748464" cy="4247317"/>
          </a:xfrm>
          <a:prstGeom prst="rect">
            <a:avLst/>
          </a:prstGeom>
        </p:spPr>
        <p:txBody>
          <a:bodyPr wrap="square">
            <a:spAutoFit/>
          </a:bodyPr>
          <a:lstStyle/>
          <a:p>
            <a:pPr fontAlgn="base"/>
            <a:r>
              <a:rPr lang="en-US" dirty="0" smtClean="0"/>
              <a:t>Once you have introduced the reason for writing your business letter, move on to stating more specifically the purpose of your letter. </a:t>
            </a:r>
          </a:p>
          <a:p>
            <a:pPr fontAlgn="base"/>
            <a:r>
              <a:rPr lang="en-US" dirty="0" smtClean="0"/>
              <a:t>Here are a number of possibilities</a:t>
            </a:r>
            <a:r>
              <a:rPr lang="en-US" dirty="0" smtClean="0"/>
              <a:t>:</a:t>
            </a:r>
          </a:p>
          <a:p>
            <a:pPr fontAlgn="base"/>
            <a:endParaRPr lang="en-US" dirty="0" smtClean="0"/>
          </a:p>
          <a:p>
            <a:pPr fontAlgn="base"/>
            <a:r>
              <a:rPr lang="en-US" b="1" dirty="0" smtClean="0"/>
              <a:t>Requesting</a:t>
            </a:r>
            <a:endParaRPr lang="en-US" dirty="0" smtClean="0"/>
          </a:p>
          <a:p>
            <a:pPr fontAlgn="base"/>
            <a:r>
              <a:rPr lang="en-US" dirty="0" smtClean="0"/>
              <a:t>Could you possibly?</a:t>
            </a:r>
            <a:br>
              <a:rPr lang="en-US" dirty="0" smtClean="0"/>
            </a:br>
            <a:r>
              <a:rPr lang="en-US" dirty="0" smtClean="0"/>
              <a:t>I would be grateful if you could</a:t>
            </a:r>
          </a:p>
          <a:p>
            <a:pPr fontAlgn="base"/>
            <a:endParaRPr lang="en-US" b="1" dirty="0" smtClean="0"/>
          </a:p>
          <a:p>
            <a:pPr fontAlgn="base"/>
            <a:r>
              <a:rPr lang="en-US" b="1" dirty="0" smtClean="0"/>
              <a:t>Agreeing </a:t>
            </a:r>
            <a:r>
              <a:rPr lang="en-US" b="1" dirty="0" smtClean="0"/>
              <a:t>to Requests</a:t>
            </a:r>
            <a:endParaRPr lang="en-US" dirty="0" smtClean="0"/>
          </a:p>
          <a:p>
            <a:pPr fontAlgn="base"/>
            <a:r>
              <a:rPr lang="en-US" dirty="0" smtClean="0"/>
              <a:t>I would be delighted to</a:t>
            </a:r>
          </a:p>
          <a:p>
            <a:pPr fontAlgn="base"/>
            <a:endParaRPr lang="en-US" b="1" dirty="0" smtClean="0"/>
          </a:p>
          <a:p>
            <a:pPr fontAlgn="base"/>
            <a:r>
              <a:rPr lang="en-US" b="1" dirty="0" smtClean="0"/>
              <a:t>Giving </a:t>
            </a:r>
            <a:r>
              <a:rPr lang="en-US" b="1" dirty="0" smtClean="0"/>
              <a:t>Bad News</a:t>
            </a:r>
            <a:endParaRPr lang="en-US" dirty="0" smtClean="0"/>
          </a:p>
          <a:p>
            <a:pPr fontAlgn="base"/>
            <a:r>
              <a:rPr lang="en-US" dirty="0" smtClean="0"/>
              <a:t>Unfortunately</a:t>
            </a:r>
            <a:br>
              <a:rPr lang="en-US" dirty="0" smtClean="0"/>
            </a:br>
            <a:r>
              <a:rPr lang="en-US" dirty="0" smtClean="0"/>
              <a:t>I am afraid that</a:t>
            </a:r>
          </a:p>
          <a:p>
            <a:pPr fontAlgn="base"/>
            <a:r>
              <a:rPr lang="en-US" dirty="0" smtClean="0"/>
              <a:t> </a:t>
            </a:r>
          </a:p>
        </p:txBody>
      </p:sp>
      <p:sp>
        <p:nvSpPr>
          <p:cNvPr id="5" name="Textfeld 4"/>
          <p:cNvSpPr txBox="1"/>
          <p:nvPr/>
        </p:nvSpPr>
        <p:spPr>
          <a:xfrm>
            <a:off x="3203848" y="3429000"/>
            <a:ext cx="5513241" cy="2862322"/>
          </a:xfrm>
          <a:prstGeom prst="rect">
            <a:avLst/>
          </a:prstGeom>
          <a:noFill/>
        </p:spPr>
        <p:txBody>
          <a:bodyPr wrap="none" rtlCol="0">
            <a:spAutoFit/>
          </a:bodyPr>
          <a:lstStyle/>
          <a:p>
            <a:pPr fontAlgn="base"/>
            <a:r>
              <a:rPr lang="en-US" b="1" dirty="0" smtClean="0"/>
              <a:t>Examples:</a:t>
            </a:r>
            <a:endParaRPr lang="en-US" dirty="0" smtClean="0"/>
          </a:p>
          <a:p>
            <a:pPr fontAlgn="base"/>
            <a:r>
              <a:rPr lang="en-US" dirty="0" smtClean="0"/>
              <a:t> </a:t>
            </a:r>
          </a:p>
          <a:p>
            <a:pPr fontAlgn="base"/>
            <a:r>
              <a:rPr lang="en-US" i="1" dirty="0" smtClean="0"/>
              <a:t>Would </a:t>
            </a:r>
            <a:r>
              <a:rPr lang="en-US" i="1" dirty="0" smtClean="0"/>
              <a:t>you please forward your job requirements?</a:t>
            </a:r>
            <a:br>
              <a:rPr lang="en-US" i="1" dirty="0" smtClean="0"/>
            </a:br>
            <a:endParaRPr lang="en-US" i="1" dirty="0" smtClean="0"/>
          </a:p>
          <a:p>
            <a:pPr fontAlgn="base"/>
            <a:r>
              <a:rPr lang="en-US" i="1" dirty="0" smtClean="0"/>
              <a:t>I </a:t>
            </a:r>
            <a:r>
              <a:rPr lang="en-US" i="1" dirty="0" smtClean="0"/>
              <a:t>am afraid that I will be unable to attend the conference </a:t>
            </a:r>
            <a:endParaRPr lang="en-US" i="1" dirty="0" smtClean="0"/>
          </a:p>
          <a:p>
            <a:pPr fontAlgn="base"/>
            <a:r>
              <a:rPr lang="en-US" i="1" dirty="0" smtClean="0"/>
              <a:t>next </a:t>
            </a:r>
            <a:r>
              <a:rPr lang="en-US" i="1" dirty="0" smtClean="0"/>
              <a:t>week.</a:t>
            </a:r>
            <a:br>
              <a:rPr lang="en-US" i="1" dirty="0" smtClean="0"/>
            </a:br>
            <a:endParaRPr lang="en-US" i="1" dirty="0" smtClean="0"/>
          </a:p>
          <a:p>
            <a:pPr fontAlgn="base"/>
            <a:r>
              <a:rPr lang="en-US" i="1" dirty="0" smtClean="0"/>
              <a:t>I </a:t>
            </a:r>
            <a:r>
              <a:rPr lang="en-US" i="1" dirty="0" smtClean="0"/>
              <a:t>would be delighted to give you a tour of our </a:t>
            </a:r>
            <a:r>
              <a:rPr lang="en-US" i="1" dirty="0" smtClean="0"/>
              <a:t>facility</a:t>
            </a:r>
          </a:p>
          <a:p>
            <a:pPr fontAlgn="base"/>
            <a:r>
              <a:rPr lang="en-US" i="1" dirty="0" smtClean="0"/>
              <a:t> </a:t>
            </a:r>
            <a:r>
              <a:rPr lang="en-US" i="1" dirty="0" smtClean="0"/>
              <a:t>this coming month.</a:t>
            </a:r>
            <a:endParaRPr lang="en-US" dirty="0" smtClean="0"/>
          </a:p>
          <a:p>
            <a:endParaRPr lang="de-DE" dirty="0"/>
          </a:p>
        </p:txBody>
      </p:sp>
      <p:sp>
        <p:nvSpPr>
          <p:cNvPr id="7" name="Textfeld 6"/>
          <p:cNvSpPr txBox="1"/>
          <p:nvPr/>
        </p:nvSpPr>
        <p:spPr>
          <a:xfrm>
            <a:off x="2483768" y="260648"/>
            <a:ext cx="6380401" cy="1754326"/>
          </a:xfrm>
          <a:prstGeom prst="rect">
            <a:avLst/>
          </a:prstGeom>
          <a:noFill/>
        </p:spPr>
        <p:txBody>
          <a:bodyPr wrap="none" rtlCol="0">
            <a:spAutoFit/>
          </a:bodyPr>
          <a:lstStyle/>
          <a:p>
            <a:pPr fontAlgn="base"/>
            <a:r>
              <a:rPr lang="en-US" b="1" dirty="0" smtClean="0"/>
              <a:t>Examples:</a:t>
            </a:r>
            <a:r>
              <a:rPr lang="en-US" dirty="0" smtClean="0"/>
              <a:t> </a:t>
            </a:r>
          </a:p>
          <a:p>
            <a:pPr fontAlgn="base"/>
            <a:r>
              <a:rPr lang="en-US" i="1" dirty="0" smtClean="0"/>
              <a:t>I am writing to inquire about the position posted in The Daily Mail.</a:t>
            </a:r>
            <a:br>
              <a:rPr lang="en-US" i="1" dirty="0" smtClean="0"/>
            </a:br>
            <a:r>
              <a:rPr lang="en-US" i="1" dirty="0" smtClean="0"/>
              <a:t>I am writing to confirm the shipment details on order # 2346.</a:t>
            </a:r>
            <a:br>
              <a:rPr lang="en-US" i="1" dirty="0" smtClean="0"/>
            </a:br>
            <a:r>
              <a:rPr lang="en-US" i="1" dirty="0" smtClean="0"/>
              <a:t>I am writing to apologize for the difficulties </a:t>
            </a:r>
            <a:r>
              <a:rPr lang="en-US" i="1" dirty="0" smtClean="0"/>
              <a:t>you </a:t>
            </a:r>
            <a:r>
              <a:rPr lang="en-US" i="1" dirty="0" smtClean="0"/>
              <a:t>experienced </a:t>
            </a:r>
            <a:endParaRPr lang="en-US" i="1" dirty="0" smtClean="0"/>
          </a:p>
          <a:p>
            <a:pPr fontAlgn="base"/>
            <a:r>
              <a:rPr lang="en-US" i="1" dirty="0" smtClean="0"/>
              <a:t>last </a:t>
            </a:r>
            <a:r>
              <a:rPr lang="en-US" i="1" dirty="0" smtClean="0"/>
              <a:t>week at our branch.</a:t>
            </a:r>
            <a:endParaRPr lang="en-US"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394692"/>
            <a:ext cx="9108504" cy="6463308"/>
          </a:xfrm>
          <a:prstGeom prst="rect">
            <a:avLst/>
          </a:prstGeom>
        </p:spPr>
        <p:txBody>
          <a:bodyPr wrap="square">
            <a:spAutoFit/>
          </a:bodyPr>
          <a:lstStyle/>
          <a:p>
            <a:pPr fontAlgn="base"/>
            <a:r>
              <a:rPr lang="en-US" b="1" dirty="0" smtClean="0"/>
              <a:t>Enclosing Documents</a:t>
            </a:r>
            <a:endParaRPr lang="en-US" dirty="0" smtClean="0"/>
          </a:p>
          <a:p>
            <a:pPr fontAlgn="base"/>
            <a:r>
              <a:rPr lang="en-US" dirty="0" smtClean="0"/>
              <a:t>I am enclosing</a:t>
            </a:r>
            <a:br>
              <a:rPr lang="en-US" dirty="0" smtClean="0"/>
            </a:br>
            <a:r>
              <a:rPr lang="en-US" dirty="0" smtClean="0"/>
              <a:t>Please find enclosed</a:t>
            </a:r>
            <a:br>
              <a:rPr lang="en-US" dirty="0" smtClean="0"/>
            </a:br>
            <a:r>
              <a:rPr lang="en-US" dirty="0" smtClean="0"/>
              <a:t>Enclosed you will </a:t>
            </a:r>
            <a:r>
              <a:rPr lang="en-US" dirty="0" smtClean="0"/>
              <a:t>find</a:t>
            </a:r>
          </a:p>
          <a:p>
            <a:pPr fontAlgn="base"/>
            <a:endParaRPr lang="en-US" dirty="0" smtClean="0"/>
          </a:p>
          <a:p>
            <a:pPr fontAlgn="base"/>
            <a:r>
              <a:rPr lang="en-US" b="1" dirty="0" smtClean="0"/>
              <a:t>Closing Remarks</a:t>
            </a:r>
            <a:endParaRPr lang="en-US" dirty="0" smtClean="0"/>
          </a:p>
          <a:p>
            <a:pPr fontAlgn="base"/>
            <a:r>
              <a:rPr lang="en-US" dirty="0" smtClean="0"/>
              <a:t>Thank you for your </a:t>
            </a:r>
            <a:r>
              <a:rPr lang="en-US" dirty="0" smtClean="0"/>
              <a:t>help. </a:t>
            </a:r>
          </a:p>
          <a:p>
            <a:pPr fontAlgn="base"/>
            <a:r>
              <a:rPr lang="en-US" dirty="0" smtClean="0"/>
              <a:t>Please </a:t>
            </a:r>
            <a:r>
              <a:rPr lang="en-US" dirty="0" smtClean="0"/>
              <a:t>contact us again </a:t>
            </a:r>
            <a:endParaRPr lang="en-US" dirty="0" smtClean="0"/>
          </a:p>
          <a:p>
            <a:pPr fontAlgn="base"/>
            <a:r>
              <a:rPr lang="en-US" dirty="0" smtClean="0"/>
              <a:t>if </a:t>
            </a:r>
            <a:r>
              <a:rPr lang="en-US" dirty="0" smtClean="0"/>
              <a:t>we can help in any way.</a:t>
            </a:r>
            <a:br>
              <a:rPr lang="en-US" dirty="0" smtClean="0"/>
            </a:br>
            <a:r>
              <a:rPr lang="en-US" dirty="0" smtClean="0"/>
              <a:t>i</a:t>
            </a:r>
            <a:r>
              <a:rPr lang="en-US" dirty="0" smtClean="0"/>
              <a:t>f there </a:t>
            </a:r>
            <a:r>
              <a:rPr lang="en-US" dirty="0" smtClean="0"/>
              <a:t>are any problems.</a:t>
            </a:r>
            <a:br>
              <a:rPr lang="en-US" dirty="0" smtClean="0"/>
            </a:br>
            <a:r>
              <a:rPr lang="en-US" dirty="0" smtClean="0"/>
              <a:t>i</a:t>
            </a:r>
            <a:r>
              <a:rPr lang="en-US" dirty="0" smtClean="0"/>
              <a:t>f you </a:t>
            </a:r>
            <a:r>
              <a:rPr lang="en-US" dirty="0" smtClean="0"/>
              <a:t>have any questions</a:t>
            </a:r>
            <a:r>
              <a:rPr lang="en-US" dirty="0" smtClean="0"/>
              <a:t>.</a:t>
            </a:r>
          </a:p>
          <a:p>
            <a:pPr fontAlgn="base"/>
            <a:endParaRPr lang="en-US" dirty="0" smtClean="0"/>
          </a:p>
          <a:p>
            <a:pPr fontAlgn="base"/>
            <a:r>
              <a:rPr lang="en-US" b="1" dirty="0" smtClean="0"/>
              <a:t>Reference to Future Contact</a:t>
            </a:r>
            <a:endParaRPr lang="en-US" dirty="0" smtClean="0"/>
          </a:p>
          <a:p>
            <a:pPr fontAlgn="base"/>
            <a:r>
              <a:rPr lang="en-US" dirty="0" smtClean="0"/>
              <a:t>I look forward to ...</a:t>
            </a:r>
            <a:br>
              <a:rPr lang="en-US" dirty="0" smtClean="0"/>
            </a:br>
            <a:r>
              <a:rPr lang="en-US" dirty="0" smtClean="0"/>
              <a:t>hearing from you soon.</a:t>
            </a:r>
            <a:br>
              <a:rPr lang="en-US" dirty="0" smtClean="0"/>
            </a:br>
            <a:r>
              <a:rPr lang="en-US" dirty="0" smtClean="0"/>
              <a:t>meeting you next Tuesday.</a:t>
            </a:r>
            <a:br>
              <a:rPr lang="en-US" dirty="0" smtClean="0"/>
            </a:br>
            <a:r>
              <a:rPr lang="en-US" dirty="0" smtClean="0"/>
              <a:t>seeing you next Thursday</a:t>
            </a:r>
            <a:r>
              <a:rPr lang="en-US" dirty="0" smtClean="0"/>
              <a:t>.</a:t>
            </a:r>
          </a:p>
          <a:p>
            <a:pPr fontAlgn="base"/>
            <a:endParaRPr lang="en-US" dirty="0" smtClean="0"/>
          </a:p>
          <a:p>
            <a:pPr fontAlgn="base"/>
            <a:r>
              <a:rPr lang="en-US" b="1" dirty="0" smtClean="0"/>
              <a:t>The Finish</a:t>
            </a:r>
            <a:endParaRPr lang="en-US" dirty="0" smtClean="0"/>
          </a:p>
          <a:p>
            <a:pPr fontAlgn="base"/>
            <a:r>
              <a:rPr lang="en-US" dirty="0" smtClean="0"/>
              <a:t>Yours faithfully, (If you don't know the name of the person you're writing to)</a:t>
            </a:r>
          </a:p>
          <a:p>
            <a:pPr fontAlgn="base"/>
            <a:r>
              <a:rPr lang="en-US" dirty="0" smtClean="0"/>
              <a:t>Yours sincerely, (If you know the name of the person you're writing to)</a:t>
            </a:r>
          </a:p>
          <a:p>
            <a:pPr fontAlgn="base"/>
            <a:r>
              <a:rPr lang="en-US" dirty="0" smtClean="0"/>
              <a:t>Best wishes,</a:t>
            </a:r>
          </a:p>
          <a:p>
            <a:pPr fontAlgn="base"/>
            <a:r>
              <a:rPr lang="en-US" dirty="0" smtClean="0"/>
              <a:t>Best regards, (If the person is a close business contact or friend)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332656"/>
            <a:ext cx="10657184" cy="5940088"/>
          </a:xfrm>
          <a:prstGeom prst="rect">
            <a:avLst/>
          </a:prstGeom>
        </p:spPr>
        <p:txBody>
          <a:bodyPr wrap="square">
            <a:spAutoFit/>
          </a:bodyPr>
          <a:lstStyle/>
          <a:p>
            <a:pPr fontAlgn="base"/>
            <a:r>
              <a:rPr lang="en-US" b="1" dirty="0" smtClean="0"/>
              <a:t>Sample Letter</a:t>
            </a:r>
            <a:endParaRPr lang="en-US" dirty="0" smtClean="0"/>
          </a:p>
          <a:p>
            <a:pPr fontAlgn="base"/>
            <a:r>
              <a:rPr lang="en-US" sz="1400" dirty="0" smtClean="0"/>
              <a:t>Ken's Cheese House</a:t>
            </a:r>
            <a:br>
              <a:rPr lang="en-US" sz="1400" dirty="0" smtClean="0"/>
            </a:br>
            <a:r>
              <a:rPr lang="en-US" sz="1400" dirty="0" smtClean="0"/>
              <a:t>34 </a:t>
            </a:r>
            <a:r>
              <a:rPr lang="en-US" sz="1400" dirty="0" err="1" smtClean="0"/>
              <a:t>Chatley</a:t>
            </a:r>
            <a:r>
              <a:rPr lang="en-US" sz="1400" dirty="0" smtClean="0"/>
              <a:t> Avenue</a:t>
            </a:r>
            <a:br>
              <a:rPr lang="en-US" sz="1400" dirty="0" smtClean="0"/>
            </a:br>
            <a:r>
              <a:rPr lang="en-US" sz="1400" dirty="0" smtClean="0"/>
              <a:t>Seattle, WA 98765</a:t>
            </a:r>
            <a:br>
              <a:rPr lang="en-US" sz="1400" dirty="0" smtClean="0"/>
            </a:br>
            <a:r>
              <a:rPr lang="en-US" sz="1400" dirty="0" smtClean="0"/>
              <a:t>Tel:</a:t>
            </a:r>
            <a:br>
              <a:rPr lang="en-US" sz="1400" dirty="0" smtClean="0"/>
            </a:br>
            <a:r>
              <a:rPr lang="en-US" sz="1400" dirty="0" smtClean="0"/>
              <a:t>Fax:</a:t>
            </a:r>
            <a:br>
              <a:rPr lang="en-US" sz="1400" dirty="0" smtClean="0"/>
            </a:br>
            <a:endParaRPr lang="en-US" sz="1400" dirty="0" smtClean="0"/>
          </a:p>
          <a:p>
            <a:pPr fontAlgn="base"/>
            <a:r>
              <a:rPr lang="en-US" sz="1400" dirty="0" smtClean="0"/>
              <a:t>October 23, 2006</a:t>
            </a:r>
          </a:p>
          <a:p>
            <a:pPr fontAlgn="base"/>
            <a:endParaRPr lang="en-US" sz="1400" dirty="0" smtClean="0"/>
          </a:p>
          <a:p>
            <a:pPr fontAlgn="base"/>
            <a:r>
              <a:rPr lang="en-US" sz="1400" dirty="0" smtClean="0"/>
              <a:t>Fred Flintstone</a:t>
            </a:r>
            <a:br>
              <a:rPr lang="en-US" sz="1400" dirty="0" smtClean="0"/>
            </a:br>
            <a:r>
              <a:rPr lang="en-US" sz="1400" dirty="0" smtClean="0"/>
              <a:t>Sales Manager</a:t>
            </a:r>
            <a:br>
              <a:rPr lang="en-US" sz="1400" dirty="0" smtClean="0"/>
            </a:br>
            <a:r>
              <a:rPr lang="en-US" sz="1400" dirty="0" smtClean="0"/>
              <a:t>Cheese Specialists Inc.</a:t>
            </a:r>
            <a:br>
              <a:rPr lang="en-US" sz="1400" dirty="0" smtClean="0"/>
            </a:br>
            <a:r>
              <a:rPr lang="en-US" sz="1400" dirty="0" smtClean="0"/>
              <a:t>456 Rubble Road</a:t>
            </a:r>
            <a:br>
              <a:rPr lang="en-US" sz="1400" dirty="0" smtClean="0"/>
            </a:br>
            <a:r>
              <a:rPr lang="en-US" sz="1400" dirty="0" smtClean="0"/>
              <a:t>Rockville, IL</a:t>
            </a:r>
          </a:p>
          <a:p>
            <a:pPr fontAlgn="base"/>
            <a:r>
              <a:rPr lang="en-US" dirty="0" smtClean="0"/>
              <a:t/>
            </a:r>
            <a:br>
              <a:rPr lang="en-US" dirty="0" smtClean="0"/>
            </a:br>
            <a:r>
              <a:rPr lang="en-US" dirty="0" smtClean="0"/>
              <a:t>Dear </a:t>
            </a:r>
            <a:r>
              <a:rPr lang="en-US" dirty="0" err="1" smtClean="0"/>
              <a:t>Mr</a:t>
            </a:r>
            <a:r>
              <a:rPr lang="en-US" dirty="0" smtClean="0"/>
              <a:t> Flintstone:</a:t>
            </a:r>
          </a:p>
          <a:p>
            <a:pPr fontAlgn="base"/>
            <a:r>
              <a:rPr lang="en-US" b="1" dirty="0" smtClean="0"/>
              <a:t>With reference to </a:t>
            </a:r>
            <a:r>
              <a:rPr lang="en-US" dirty="0" smtClean="0"/>
              <a:t>our telephone conversation today, I am writing to confirm your order for: </a:t>
            </a:r>
          </a:p>
          <a:p>
            <a:pPr fontAlgn="base"/>
            <a:r>
              <a:rPr lang="en-US" dirty="0" smtClean="0"/>
              <a:t>120 x Cheddar Deluxe Ref. No. 856. The order will be shipped within three days via UPS </a:t>
            </a:r>
          </a:p>
          <a:p>
            <a:pPr fontAlgn="base"/>
            <a:r>
              <a:rPr lang="en-US" dirty="0" smtClean="0"/>
              <a:t>and should arrive at your store in about 10 days.</a:t>
            </a:r>
          </a:p>
          <a:p>
            <a:pPr fontAlgn="base"/>
            <a:r>
              <a:rPr lang="en-US" dirty="0" smtClean="0"/>
              <a:t>Please contact us again if we can help in any way</a:t>
            </a:r>
            <a:r>
              <a:rPr lang="en-US" dirty="0" smtClean="0"/>
              <a:t>.</a:t>
            </a:r>
          </a:p>
          <a:p>
            <a:pPr fontAlgn="base"/>
            <a:endParaRPr lang="en-US" dirty="0" smtClean="0"/>
          </a:p>
          <a:p>
            <a:pPr fontAlgn="base"/>
            <a:r>
              <a:rPr lang="en-US" dirty="0" smtClean="0"/>
              <a:t>Yours sincerely,</a:t>
            </a:r>
          </a:p>
          <a:p>
            <a:pPr fontAlgn="base"/>
            <a:r>
              <a:rPr lang="en-US" dirty="0" smtClean="0"/>
              <a:t>Kenneth </a:t>
            </a:r>
            <a:r>
              <a:rPr lang="en-US" dirty="0" err="1" smtClean="0"/>
              <a:t>Beare</a:t>
            </a:r>
            <a:r>
              <a:rPr lang="en-US" dirty="0" smtClean="0"/>
              <a:t/>
            </a:r>
            <a:br>
              <a:rPr lang="en-US" dirty="0" smtClean="0"/>
            </a:br>
            <a:r>
              <a:rPr lang="en-US" dirty="0" smtClean="0"/>
              <a:t>Director of Ken's Cheese House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04825" y="188640"/>
            <a:ext cx="7379543" cy="659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1556792"/>
            <a:ext cx="7315200" cy="326707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b="79249"/>
          <a:stretch>
            <a:fillRect/>
          </a:stretch>
        </p:blipFill>
        <p:spPr bwMode="auto">
          <a:xfrm>
            <a:off x="504825" y="188640"/>
            <a:ext cx="737954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Words>
  <Application>Microsoft Office PowerPoint</Application>
  <PresentationFormat>Bildschirmpräsentation (4:3)</PresentationFormat>
  <Paragraphs>89</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Larissa-Design</vt:lpstr>
      <vt:lpstr>The simplicity of business letters</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Christopher Schlemm</dc:creator>
  <cp:lastModifiedBy>Christopher Schlemm</cp:lastModifiedBy>
  <cp:revision>23</cp:revision>
  <dcterms:created xsi:type="dcterms:W3CDTF">2014-11-04T20:15:01Z</dcterms:created>
  <dcterms:modified xsi:type="dcterms:W3CDTF">2015-10-11T22:32:29Z</dcterms:modified>
</cp:coreProperties>
</file>