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1" r:id="rId3"/>
    <p:sldId id="264" r:id="rId4"/>
    <p:sldId id="262" r:id="rId5"/>
    <p:sldId id="268" r:id="rId6"/>
    <p:sldId id="259" r:id="rId7"/>
    <p:sldId id="265" r:id="rId8"/>
    <p:sldId id="266" r:id="rId9"/>
    <p:sldId id="271" r:id="rId10"/>
    <p:sldId id="267" r:id="rId11"/>
    <p:sldId id="272" r:id="rId12"/>
    <p:sldId id="273" r:id="rId13"/>
    <p:sldId id="274" r:id="rId14"/>
    <p:sldId id="258"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4" autoAdjust="0"/>
    <p:restoredTop sz="94660"/>
  </p:normalViewPr>
  <p:slideViewPr>
    <p:cSldViewPr>
      <p:cViewPr varScale="1">
        <p:scale>
          <a:sx n="108" d="100"/>
          <a:sy n="108" d="100"/>
        </p:scale>
        <p:origin x="15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A225F-ABFD-404E-938F-4E781499A7D3}" type="datetimeFigureOut">
              <a:rPr lang="de-DE" smtClean="0"/>
              <a:t>27.11.2025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18382-9DCF-41E5-88E6-02627F7A557D}" type="slidenum">
              <a:rPr lang="de-DE" smtClean="0"/>
              <a:t>‹Nr.›</a:t>
            </a:fld>
            <a:endParaRPr lang="de-DE"/>
          </a:p>
        </p:txBody>
      </p:sp>
    </p:spTree>
    <p:extLst>
      <p:ext uri="{BB962C8B-B14F-4D97-AF65-F5344CB8AC3E}">
        <p14:creationId xmlns:p14="http://schemas.microsoft.com/office/powerpoint/2010/main" val="85465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718382-9DCF-41E5-88E6-02627F7A557D}" type="slidenum">
              <a:rPr lang="de-DE" smtClean="0"/>
              <a:t>10</a:t>
            </a:fld>
            <a:endParaRPr lang="de-DE"/>
          </a:p>
        </p:txBody>
      </p:sp>
    </p:spTree>
    <p:extLst>
      <p:ext uri="{BB962C8B-B14F-4D97-AF65-F5344CB8AC3E}">
        <p14:creationId xmlns:p14="http://schemas.microsoft.com/office/powerpoint/2010/main" val="238816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B20983C-477E-4D04-AE4D-D4BA2BEF1848}" type="datetimeFigureOut">
              <a:rPr lang="de-DE" smtClean="0"/>
              <a:pPr/>
              <a:t>27.11.2025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983C-477E-4D04-AE4D-D4BA2BEF1848}" type="datetimeFigureOut">
              <a:rPr lang="de-DE" smtClean="0"/>
              <a:pPr/>
              <a:t>27.11.2025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0B02E-81AF-44A7-AD8F-6F4221DDFE8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Die Anreicherung von DNS </a:t>
            </a:r>
            <a:br>
              <a:rPr lang="de-DE" dirty="0"/>
            </a:br>
            <a:r>
              <a:rPr lang="de-DE" dirty="0"/>
              <a:t>aus Zellen</a:t>
            </a:r>
          </a:p>
        </p:txBody>
      </p:sp>
      <p:sp>
        <p:nvSpPr>
          <p:cNvPr id="3" name="Untertitel 2"/>
          <p:cNvSpPr>
            <a:spLocks noGrp="1"/>
          </p:cNvSpPr>
          <p:nvPr>
            <p:ph type="subTitle" idx="1"/>
          </p:nvPr>
        </p:nvSpPr>
        <p:spPr/>
        <p:txBody>
          <a:bodyPr/>
          <a:lstStyle/>
          <a:p>
            <a:r>
              <a:rPr lang="de-DE" sz="1800" b="1" dirty="0"/>
              <a:t>von Entdecker &amp; Erfinder</a:t>
            </a:r>
          </a:p>
          <a:p>
            <a:r>
              <a:rPr lang="de-DE" sz="1000" b="1" dirty="0"/>
              <a:t>C. S.</a:t>
            </a:r>
          </a:p>
          <a:p>
            <a:r>
              <a:rPr lang="de-DE" sz="1000" b="1" dirty="0"/>
              <a:t> Dipl.-Biochemiker &amp; Assessor</a:t>
            </a:r>
            <a:endParaRPr lang="de-DE"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B32F7C-2E20-46AC-8916-1FEC77083F1E}"/>
              </a:ext>
            </a:extLst>
          </p:cNvPr>
          <p:cNvSpPr>
            <a:spLocks noGrp="1"/>
          </p:cNvSpPr>
          <p:nvPr>
            <p:ph type="title"/>
          </p:nvPr>
        </p:nvSpPr>
        <p:spPr>
          <a:xfrm>
            <a:off x="27611" y="0"/>
            <a:ext cx="8229600" cy="1143000"/>
          </a:xfrm>
        </p:spPr>
        <p:txBody>
          <a:bodyPr>
            <a:normAutofit/>
          </a:bodyPr>
          <a:lstStyle/>
          <a:p>
            <a:r>
              <a:rPr lang="de-DE" sz="2000" dirty="0"/>
              <a:t>VII. Nachweis der Bausteine von DNS </a:t>
            </a:r>
            <a:r>
              <a:rPr lang="de-DE" sz="2000" b="1" dirty="0"/>
              <a:t>( Lehrerdemonstrationsversuch)</a:t>
            </a:r>
            <a:r>
              <a:rPr lang="de-DE" sz="2000" dirty="0"/>
              <a:t>:</a:t>
            </a:r>
            <a:endParaRPr lang="de-DE" sz="2000" baseline="-25000" dirty="0"/>
          </a:p>
        </p:txBody>
      </p:sp>
      <p:sp>
        <p:nvSpPr>
          <p:cNvPr id="6" name="Textfeld 5">
            <a:extLst>
              <a:ext uri="{FF2B5EF4-FFF2-40B4-BE49-F238E27FC236}">
                <a16:creationId xmlns:a16="http://schemas.microsoft.com/office/drawing/2014/main" id="{B5923DA8-372E-4C0C-B399-C79F2ABD57B8}"/>
              </a:ext>
            </a:extLst>
          </p:cNvPr>
          <p:cNvSpPr txBox="1"/>
          <p:nvPr/>
        </p:nvSpPr>
        <p:spPr>
          <a:xfrm>
            <a:off x="27611" y="6423719"/>
            <a:ext cx="6992876" cy="461665"/>
          </a:xfrm>
          <a:prstGeom prst="rect">
            <a:avLst/>
          </a:prstGeom>
          <a:noFill/>
        </p:spPr>
        <p:txBody>
          <a:bodyPr wrap="none" rtlCol="0">
            <a:spAutoFit/>
          </a:bodyPr>
          <a:lstStyle/>
          <a:p>
            <a:r>
              <a:rPr lang="de-DE" sz="1200" b="1" dirty="0"/>
              <a:t>Quelle: (Common Creative) Entdecker &amp; Erfinder; </a:t>
            </a:r>
          </a:p>
          <a:p>
            <a:r>
              <a:rPr lang="de-DE" sz="1200" b="1" dirty="0"/>
              <a:t>angelehnt an : Diethard Baron et al. :Grüne Reihe Materialien SII: Genetik. Schroedel-Verlag(2004) Seite:55</a:t>
            </a:r>
          </a:p>
        </p:txBody>
      </p:sp>
      <p:sp>
        <p:nvSpPr>
          <p:cNvPr id="10" name="Textfeld 9">
            <a:extLst>
              <a:ext uri="{FF2B5EF4-FFF2-40B4-BE49-F238E27FC236}">
                <a16:creationId xmlns:a16="http://schemas.microsoft.com/office/drawing/2014/main" id="{D97C0159-C7DC-4726-B63F-BE39054BDD46}"/>
              </a:ext>
            </a:extLst>
          </p:cNvPr>
          <p:cNvSpPr txBox="1"/>
          <p:nvPr/>
        </p:nvSpPr>
        <p:spPr>
          <a:xfrm>
            <a:off x="755576" y="1700808"/>
            <a:ext cx="184731" cy="369332"/>
          </a:xfrm>
          <a:prstGeom prst="rect">
            <a:avLst/>
          </a:prstGeom>
          <a:noFill/>
        </p:spPr>
        <p:txBody>
          <a:bodyPr wrap="none" rtlCol="0">
            <a:spAutoFit/>
          </a:bodyPr>
          <a:lstStyle/>
          <a:p>
            <a:endParaRPr lang="de-DE" dirty="0"/>
          </a:p>
        </p:txBody>
      </p:sp>
      <p:sp>
        <p:nvSpPr>
          <p:cNvPr id="20" name="Textfeld 19">
            <a:extLst>
              <a:ext uri="{FF2B5EF4-FFF2-40B4-BE49-F238E27FC236}">
                <a16:creationId xmlns:a16="http://schemas.microsoft.com/office/drawing/2014/main" id="{E64C75B5-8E2B-48D7-B216-F0E08A18AAD3}"/>
              </a:ext>
            </a:extLst>
          </p:cNvPr>
          <p:cNvSpPr txBox="1"/>
          <p:nvPr/>
        </p:nvSpPr>
        <p:spPr>
          <a:xfrm flipH="1">
            <a:off x="102194" y="753586"/>
            <a:ext cx="4347509" cy="5866671"/>
          </a:xfrm>
          <a:prstGeom prst="rect">
            <a:avLst/>
          </a:prstGeom>
          <a:noFill/>
        </p:spPr>
        <p:txBody>
          <a:bodyPr wrap="square" rtlCol="0">
            <a:spAutoFit/>
          </a:bodyPr>
          <a:lstStyle/>
          <a:p>
            <a:pPr lvl="0">
              <a:lnSpc>
                <a:spcPct val="107000"/>
              </a:lnSpc>
              <a:spcAft>
                <a:spcPts val="800"/>
              </a:spcAft>
              <a:buSzPts val="1000"/>
              <a:tabLst>
                <a:tab pos="457200" algn="l"/>
              </a:tabLst>
            </a:pPr>
            <a:r>
              <a:rPr lang="de-DE" sz="1400" b="1" dirty="0">
                <a:ea typeface="Times New Roman" panose="02020603050405020304" pitchFamily="18" charset="0"/>
                <a:cs typeface="Times New Roman" panose="02020603050405020304" pitchFamily="18" charset="0"/>
              </a:rPr>
              <a:t>1. K</a:t>
            </a:r>
            <a:r>
              <a:rPr lang="de-DE" sz="1400" b="1" dirty="0">
                <a:effectLst/>
                <a:ea typeface="Times New Roman" panose="02020603050405020304" pitchFamily="18" charset="0"/>
                <a:cs typeface="Times New Roman" panose="02020603050405020304" pitchFamily="18" charset="0"/>
              </a:rPr>
              <a:t>onzentrierte Schwefelsäure</a:t>
            </a:r>
            <a:r>
              <a:rPr lang="de-DE" sz="1400" dirty="0">
                <a:effectLst/>
                <a:ea typeface="Times New Roman" panose="02020603050405020304" pitchFamily="18" charset="0"/>
                <a:cs typeface="Times New Roman" panose="02020603050405020304" pitchFamily="18" charset="0"/>
              </a:rPr>
              <a:t> hydrolysiert die DNS in ihre drei Hauptbestandteile ( zuvor gefällte DNS </a:t>
            </a:r>
            <a:r>
              <a:rPr lang="de-DE" sz="1400" dirty="0"/>
              <a:t> 15 Minuten mit 5ml </a:t>
            </a:r>
            <a:r>
              <a:rPr lang="de-DE" sz="1400" dirty="0" err="1"/>
              <a:t>konz</a:t>
            </a:r>
            <a:r>
              <a:rPr lang="de-DE" sz="1400" dirty="0"/>
              <a:t>. H2SO4 in Wasserbad erhitzen) </a:t>
            </a:r>
            <a:r>
              <a:rPr lang="de-DE" sz="1400" dirty="0">
                <a:effectLst/>
                <a:ea typeface="Times New Roman" panose="02020603050405020304" pitchFamily="18" charset="0"/>
                <a:cs typeface="Times New Roman" panose="02020603050405020304" pitchFamily="18" charset="0"/>
              </a:rPr>
              <a:t>: </a:t>
            </a:r>
            <a:r>
              <a:rPr lang="de-DE" sz="1400" dirty="0" err="1">
                <a:effectLst/>
                <a:ea typeface="Times New Roman" panose="02020603050405020304" pitchFamily="18" charset="0"/>
                <a:cs typeface="Times New Roman" panose="02020603050405020304" pitchFamily="18" charset="0"/>
              </a:rPr>
              <a:t>Hydrolyseprodukte</a:t>
            </a:r>
            <a:r>
              <a:rPr lang="de-DE" sz="1400" dirty="0">
                <a:effectLst/>
                <a:ea typeface="Times New Roman" panose="02020603050405020304" pitchFamily="18" charset="0"/>
                <a:cs typeface="Times New Roman" panose="02020603050405020304" pitchFamily="18" charset="0"/>
              </a:rPr>
              <a:t>: </a:t>
            </a:r>
            <a:endParaRPr lang="de-DE"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de-DE" sz="1400" b="1" dirty="0">
                <a:effectLst/>
                <a:ea typeface="Times New Roman" panose="02020603050405020304" pitchFamily="18" charset="0"/>
                <a:cs typeface="Times New Roman" panose="02020603050405020304" pitchFamily="18" charset="0"/>
              </a:rPr>
              <a:t>Phosphorsäure</a:t>
            </a:r>
            <a:r>
              <a:rPr lang="de-DE" sz="1400" dirty="0">
                <a:effectLst/>
                <a:ea typeface="Times New Roman" panose="02020603050405020304" pitchFamily="18" charset="0"/>
                <a:cs typeface="Times New Roman" panose="02020603050405020304" pitchFamily="18" charset="0"/>
              </a:rPr>
              <a:t> (von den Phosphatgruppen des Rückgrats)</a:t>
            </a:r>
            <a:endParaRPr lang="de-DE"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de-DE" sz="1400" b="1" dirty="0">
                <a:effectLst/>
                <a:ea typeface="Times New Roman" panose="02020603050405020304" pitchFamily="18" charset="0"/>
                <a:cs typeface="Times New Roman" panose="02020603050405020304" pitchFamily="18" charset="0"/>
              </a:rPr>
              <a:t>Desoxyribose</a:t>
            </a:r>
            <a:r>
              <a:rPr lang="de-DE" sz="1400" dirty="0">
                <a:effectLst/>
                <a:ea typeface="Times New Roman" panose="02020603050405020304" pitchFamily="18" charset="0"/>
                <a:cs typeface="Times New Roman" panose="02020603050405020304" pitchFamily="18" charset="0"/>
              </a:rPr>
              <a:t> (der Zucker)</a:t>
            </a:r>
            <a:endParaRPr lang="de-DE" sz="14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en-US" sz="1400" b="1" dirty="0" err="1">
                <a:effectLst/>
                <a:ea typeface="Times New Roman" panose="02020603050405020304" pitchFamily="18" charset="0"/>
                <a:cs typeface="Times New Roman" panose="02020603050405020304" pitchFamily="18" charset="0"/>
              </a:rPr>
              <a:t>Purin</a:t>
            </a:r>
            <a:r>
              <a:rPr lang="en-US" sz="1400" b="1" dirty="0">
                <a:effectLst/>
                <a:ea typeface="Times New Roman" panose="02020603050405020304" pitchFamily="18" charset="0"/>
                <a:cs typeface="Times New Roman" panose="02020603050405020304" pitchFamily="18" charset="0"/>
              </a:rPr>
              <a:t>- und </a:t>
            </a:r>
            <a:r>
              <a:rPr lang="en-US" sz="1400" b="1" dirty="0" err="1">
                <a:effectLst/>
                <a:ea typeface="Times New Roman" panose="02020603050405020304" pitchFamily="18" charset="0"/>
                <a:cs typeface="Times New Roman" panose="02020603050405020304" pitchFamily="18" charset="0"/>
              </a:rPr>
              <a:t>Pyrimidin-Basen</a:t>
            </a:r>
            <a:r>
              <a:rPr lang="en-US" sz="1400" dirty="0">
                <a:effectLst/>
                <a:ea typeface="Times New Roman" panose="02020603050405020304" pitchFamily="18" charset="0"/>
                <a:cs typeface="Times New Roman" panose="02020603050405020304" pitchFamily="18" charset="0"/>
              </a:rPr>
              <a:t> (</a:t>
            </a:r>
            <a:r>
              <a:rPr lang="en-US" sz="1400" dirty="0" err="1">
                <a:effectLst/>
                <a:ea typeface="Times New Roman" panose="02020603050405020304" pitchFamily="18" charset="0"/>
                <a:cs typeface="Times New Roman" panose="02020603050405020304" pitchFamily="18" charset="0"/>
              </a:rPr>
              <a:t>Adenin</a:t>
            </a:r>
            <a:r>
              <a:rPr lang="en-US" sz="1400" dirty="0">
                <a:effectLst/>
                <a:ea typeface="Times New Roman" panose="02020603050405020304" pitchFamily="18" charset="0"/>
                <a:cs typeface="Times New Roman" panose="02020603050405020304" pitchFamily="18" charset="0"/>
              </a:rPr>
              <a:t>, Guanin, </a:t>
            </a:r>
            <a:r>
              <a:rPr lang="en-US" sz="1400" dirty="0" err="1">
                <a:effectLst/>
                <a:ea typeface="Times New Roman" panose="02020603050405020304" pitchFamily="18" charset="0"/>
                <a:cs typeface="Times New Roman" panose="02020603050405020304" pitchFamily="18" charset="0"/>
              </a:rPr>
              <a:t>Cytosin</a:t>
            </a:r>
            <a:r>
              <a:rPr lang="en-US" sz="1400" dirty="0">
                <a:effectLst/>
                <a:ea typeface="Times New Roman" panose="02020603050405020304" pitchFamily="18" charset="0"/>
                <a:cs typeface="Times New Roman" panose="02020603050405020304" pitchFamily="18" charset="0"/>
              </a:rPr>
              <a:t>, </a:t>
            </a:r>
            <a:r>
              <a:rPr lang="en-US" sz="1400" dirty="0" err="1">
                <a:effectLst/>
                <a:ea typeface="Times New Roman" panose="02020603050405020304" pitchFamily="18" charset="0"/>
                <a:cs typeface="Times New Roman" panose="02020603050405020304" pitchFamily="18" charset="0"/>
              </a:rPr>
              <a:t>Thymin</a:t>
            </a:r>
            <a:r>
              <a:rPr lang="en-US" sz="1400" dirty="0">
                <a:effectLst/>
                <a:ea typeface="Times New Roman" panose="02020603050405020304" pitchFamily="18" charset="0"/>
                <a:cs typeface="Times New Roman" panose="02020603050405020304" pitchFamily="18" charset="0"/>
              </a:rPr>
              <a:t>)</a:t>
            </a:r>
            <a:endParaRPr lang="de-DE" sz="1400" dirty="0">
              <a:effectLst/>
              <a:ea typeface="Calibri" panose="020F0502020204030204" pitchFamily="34" charset="0"/>
              <a:cs typeface="Times New Roman" panose="02020603050405020304" pitchFamily="18" charset="0"/>
            </a:endParaRPr>
          </a:p>
          <a:p>
            <a:pPr>
              <a:lnSpc>
                <a:spcPct val="107000"/>
              </a:lnSpc>
              <a:spcAft>
                <a:spcPts val="800"/>
              </a:spcAft>
            </a:pPr>
            <a:r>
              <a:rPr lang="de-DE" sz="1400" b="1" dirty="0"/>
              <a:t>2. Nachweis von Phosphorsäure  im </a:t>
            </a:r>
            <a:r>
              <a:rPr lang="de-DE" sz="1400" b="1" dirty="0" err="1"/>
              <a:t>Hydrolysat</a:t>
            </a:r>
            <a:r>
              <a:rPr lang="de-DE" sz="1400" b="1" dirty="0"/>
              <a:t> </a:t>
            </a:r>
            <a:r>
              <a:rPr lang="de-DE" sz="1400" dirty="0"/>
              <a:t>mittels gesättigter Ammoniummolybdat-Lösung :  i. Im RG daumenbreit </a:t>
            </a:r>
            <a:r>
              <a:rPr lang="de-DE" sz="1400" dirty="0" err="1"/>
              <a:t>Hydrolysat</a:t>
            </a:r>
            <a:r>
              <a:rPr lang="de-DE" sz="1400" dirty="0"/>
              <a:t> vorlegen und mit Salpetersäure solange ansäuern bis ein auftretender Niederschlag sich wieder auflöst. </a:t>
            </a:r>
          </a:p>
          <a:p>
            <a:pPr>
              <a:lnSpc>
                <a:spcPct val="107000"/>
              </a:lnSpc>
              <a:spcAft>
                <a:spcPts val="800"/>
              </a:spcAft>
            </a:pPr>
            <a:r>
              <a:rPr lang="de-DE" sz="1400" dirty="0"/>
              <a:t>ii. Erhitzen und sieben Tropfen gesättigte Ammoniummolybdat-Lösung hinzugeben: </a:t>
            </a:r>
          </a:p>
          <a:p>
            <a:pPr>
              <a:lnSpc>
                <a:spcPct val="107000"/>
              </a:lnSpc>
              <a:spcAft>
                <a:spcPts val="800"/>
              </a:spcAft>
            </a:pPr>
            <a:r>
              <a:rPr lang="de-DE" sz="1400" dirty="0" err="1">
                <a:latin typeface="Times New Roman" panose="02020603050405020304" pitchFamily="18" charset="0"/>
                <a:cs typeface="Times New Roman" panose="02020603050405020304" pitchFamily="18" charset="0"/>
              </a:rPr>
              <a:t>iii.</a:t>
            </a:r>
            <a:r>
              <a:rPr lang="de-DE" sz="1400" dirty="0">
                <a:latin typeface="Times New Roman" panose="02020603050405020304" pitchFamily="18" charset="0"/>
                <a:cs typeface="Times New Roman" panose="02020603050405020304" pitchFamily="18" charset="0"/>
              </a:rPr>
              <a:t> Gelber </a:t>
            </a:r>
            <a:r>
              <a:rPr lang="de-DE" sz="1400" dirty="0" err="1">
                <a:latin typeface="Times New Roman" panose="02020603050405020304" pitchFamily="18" charset="0"/>
                <a:cs typeface="Times New Roman" panose="02020603050405020304" pitchFamily="18" charset="0"/>
              </a:rPr>
              <a:t>kirstalliner</a:t>
            </a:r>
            <a:r>
              <a:rPr lang="de-DE" sz="1400" dirty="0">
                <a:latin typeface="Times New Roman" panose="02020603050405020304" pitchFamily="18" charset="0"/>
                <a:cs typeface="Times New Roman" panose="02020603050405020304" pitchFamily="18" charset="0"/>
              </a:rPr>
              <a:t> Niederschlag</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von </a:t>
            </a:r>
            <a:r>
              <a:rPr lang="de-DE"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Ammonium-</a:t>
            </a:r>
            <a:r>
              <a:rPr lang="de-DE" sz="1400" dirty="0" err="1">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Dodecamolybdatophosphat</a:t>
            </a: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nach Abkühlen ist der Nachweis von Phosphat</a:t>
            </a:r>
            <a:r>
              <a:rPr lang="de-DE" sz="1400" dirty="0">
                <a:solidFill>
                  <a:srgbClr val="FFD96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PO</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+12 (NH</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MoO</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+21 HNO</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sz="1400" baseline="-250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aseline="-250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[P(Mo</a:t>
            </a:r>
            <a:r>
              <a:rPr lang="en-US" sz="1400" baseline="-250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400" baseline="-250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aseline="-250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FFD966"/>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 2 H</a:t>
            </a:r>
            <a:r>
              <a:rPr lang="en-US" sz="1400" baseline="-250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solidFill>
                  <a:srgbClr val="FFD966"/>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↓+21 NH</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NO</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+12 H</a:t>
            </a:r>
            <a:r>
              <a:rPr lang="en-US" sz="1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400" dirty="0"/>
          </a:p>
        </p:txBody>
      </p:sp>
      <p:sp>
        <p:nvSpPr>
          <p:cNvPr id="22" name="Textfeld 21">
            <a:extLst>
              <a:ext uri="{FF2B5EF4-FFF2-40B4-BE49-F238E27FC236}">
                <a16:creationId xmlns:a16="http://schemas.microsoft.com/office/drawing/2014/main" id="{B5F0A566-2BB4-4E88-95CE-5DCF0514A11B}"/>
              </a:ext>
            </a:extLst>
          </p:cNvPr>
          <p:cNvSpPr txBox="1"/>
          <p:nvPr/>
        </p:nvSpPr>
        <p:spPr>
          <a:xfrm>
            <a:off x="4695278" y="767777"/>
            <a:ext cx="4572000" cy="2982227"/>
          </a:xfrm>
          <a:prstGeom prst="rect">
            <a:avLst/>
          </a:prstGeom>
          <a:noFill/>
        </p:spPr>
        <p:txBody>
          <a:bodyPr wrap="square">
            <a:spAutoFit/>
          </a:bodyPr>
          <a:lstStyle/>
          <a:p>
            <a:pPr>
              <a:lnSpc>
                <a:spcPct val="107000"/>
              </a:lnSpc>
              <a:spcAft>
                <a:spcPts val="800"/>
              </a:spcAft>
            </a:pPr>
            <a:r>
              <a:rPr lang="de-DE" sz="1400" b="1" dirty="0">
                <a:latin typeface="+mj-lt"/>
                <a:ea typeface="Calibri" panose="020F0502020204030204" pitchFamily="34" charset="0"/>
                <a:cs typeface="Times New Roman" panose="02020603050405020304" pitchFamily="18" charset="0"/>
              </a:rPr>
              <a:t>3. Nachweis der Desoxyribose im </a:t>
            </a:r>
            <a:r>
              <a:rPr lang="de-DE" sz="1400" b="1" dirty="0" err="1">
                <a:latin typeface="+mj-lt"/>
                <a:ea typeface="Calibri" panose="020F0502020204030204" pitchFamily="34" charset="0"/>
                <a:cs typeface="Times New Roman" panose="02020603050405020304" pitchFamily="18" charset="0"/>
              </a:rPr>
              <a:t>Hydrolysat</a:t>
            </a:r>
            <a:r>
              <a:rPr lang="de-DE" sz="1400" b="1" dirty="0">
                <a:latin typeface="+mj-lt"/>
                <a:ea typeface="Calibri" panose="020F0502020204030204" pitchFamily="34" charset="0"/>
                <a:cs typeface="Times New Roman" panose="02020603050405020304" pitchFamily="18" charset="0"/>
              </a:rPr>
              <a:t> mit DISCHE-Reagenz</a:t>
            </a:r>
            <a:r>
              <a:rPr lang="de-DE" sz="1400" dirty="0">
                <a:latin typeface="+mj-lt"/>
                <a:ea typeface="Calibri" panose="020F0502020204030204" pitchFamily="34" charset="0"/>
                <a:cs typeface="Times New Roman" panose="02020603050405020304" pitchFamily="18" charset="0"/>
              </a:rPr>
              <a:t>, wob</a:t>
            </a:r>
            <a:r>
              <a:rPr lang="de-DE" sz="1400" dirty="0">
                <a:effectLst/>
                <a:latin typeface="+mj-lt"/>
                <a:ea typeface="Times New Roman" panose="02020603050405020304" pitchFamily="18" charset="0"/>
                <a:cs typeface="Times New Roman" panose="02020603050405020304" pitchFamily="18" charset="0"/>
              </a:rPr>
              <a:t>ei über die dehydratisierte Zwischenstufe des Hydroxy-</a:t>
            </a:r>
            <a:r>
              <a:rPr lang="de-DE" sz="1400" dirty="0" err="1">
                <a:latin typeface="+mj-lt"/>
                <a:ea typeface="Times New Roman" panose="02020603050405020304" pitchFamily="18" charset="0"/>
                <a:cs typeface="Times New Roman" panose="02020603050405020304" pitchFamily="18" charset="0"/>
              </a:rPr>
              <a:t>L</a:t>
            </a:r>
            <a:r>
              <a:rPr lang="de-DE" sz="1400" dirty="0" err="1">
                <a:effectLst/>
                <a:latin typeface="+mj-lt"/>
                <a:ea typeface="Times New Roman" panose="02020603050405020304" pitchFamily="18" charset="0"/>
                <a:cs typeface="Times New Roman" panose="02020603050405020304" pitchFamily="18" charset="0"/>
              </a:rPr>
              <a:t>evulinaldehyds</a:t>
            </a:r>
            <a:r>
              <a:rPr lang="de-DE" sz="1400" dirty="0">
                <a:effectLst/>
                <a:latin typeface="+mj-lt"/>
                <a:ea typeface="Times New Roman" panose="02020603050405020304" pitchFamily="18" charset="0"/>
                <a:cs typeface="Times New Roman" panose="02020603050405020304" pitchFamily="18" charset="0"/>
              </a:rPr>
              <a:t>  von Desoxyribose ein intensiv blauer </a:t>
            </a:r>
            <a:r>
              <a:rPr lang="de-DE" sz="1400" dirty="0" err="1">
                <a:effectLst/>
                <a:latin typeface="+mj-lt"/>
                <a:ea typeface="Times New Roman" panose="02020603050405020304" pitchFamily="18" charset="0"/>
                <a:cs typeface="Times New Roman" panose="02020603050405020304" pitchFamily="18" charset="0"/>
              </a:rPr>
              <a:t>Chinoid</a:t>
            </a:r>
            <a:r>
              <a:rPr lang="de-DE" sz="1400" dirty="0">
                <a:effectLst/>
                <a:latin typeface="+mj-lt"/>
                <a:ea typeface="Times New Roman" panose="02020603050405020304" pitchFamily="18" charset="0"/>
                <a:cs typeface="Times New Roman" panose="02020603050405020304" pitchFamily="18" charset="0"/>
              </a:rPr>
              <a:t>-Farbstoff entsteht.</a:t>
            </a:r>
            <a:endParaRPr lang="de-DE"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DE" sz="1400" dirty="0" err="1">
                <a:latin typeface="+mj-lt"/>
              </a:rPr>
              <a:t>i.Im</a:t>
            </a:r>
            <a:r>
              <a:rPr lang="de-DE" sz="1400" dirty="0">
                <a:latin typeface="+mj-lt"/>
              </a:rPr>
              <a:t> RG daumenbreit </a:t>
            </a:r>
            <a:r>
              <a:rPr lang="de-DE" sz="1400" dirty="0" err="1">
                <a:latin typeface="+mj-lt"/>
              </a:rPr>
              <a:t>Hydrolysat</a:t>
            </a:r>
            <a:r>
              <a:rPr lang="de-DE" sz="1400" dirty="0">
                <a:latin typeface="+mj-lt"/>
              </a:rPr>
              <a:t> vorlegen und </a:t>
            </a:r>
            <a:r>
              <a:rPr lang="de-DE" sz="1400" dirty="0">
                <a:effectLst/>
                <a:latin typeface="+mj-lt"/>
                <a:ea typeface="Times New Roman" panose="02020603050405020304" pitchFamily="18" charset="0"/>
                <a:cs typeface="Times New Roman" panose="02020603050405020304" pitchFamily="18" charset="0"/>
              </a:rPr>
              <a:t>mit dem </a:t>
            </a:r>
            <a:r>
              <a:rPr lang="de-DE" sz="1400" b="1" dirty="0">
                <a:effectLst/>
                <a:latin typeface="+mj-lt"/>
                <a:ea typeface="Times New Roman" panose="02020603050405020304" pitchFamily="18" charset="0"/>
                <a:cs typeface="Times New Roman" panose="02020603050405020304" pitchFamily="18" charset="0"/>
              </a:rPr>
              <a:t>DISCHE-Reagenz</a:t>
            </a:r>
            <a:r>
              <a:rPr lang="de-DE" sz="1400" dirty="0">
                <a:effectLst/>
                <a:latin typeface="+mj-lt"/>
                <a:ea typeface="Times New Roman" panose="02020603050405020304" pitchFamily="18" charset="0"/>
                <a:cs typeface="Times New Roman" panose="02020603050405020304" pitchFamily="18" charset="0"/>
              </a:rPr>
              <a:t> versetzen (1:2).                                             </a:t>
            </a:r>
            <a:r>
              <a:rPr lang="de-DE" sz="1400" dirty="0" err="1">
                <a:latin typeface="+mj-lt"/>
                <a:ea typeface="Times New Roman" panose="02020603050405020304" pitchFamily="18" charset="0"/>
                <a:cs typeface="Times New Roman" panose="02020603050405020304" pitchFamily="18" charset="0"/>
              </a:rPr>
              <a:t>i</a:t>
            </a:r>
            <a:r>
              <a:rPr lang="de-DE" sz="1400" dirty="0" err="1">
                <a:effectLst/>
                <a:latin typeface="+mj-lt"/>
                <a:ea typeface="Times New Roman" panose="02020603050405020304" pitchFamily="18" charset="0"/>
                <a:cs typeface="Times New Roman" panose="02020603050405020304" pitchFamily="18" charset="0"/>
              </a:rPr>
              <a:t>i.</a:t>
            </a:r>
            <a:r>
              <a:rPr lang="de-DE" sz="1400" dirty="0" err="1">
                <a:effectLst/>
                <a:latin typeface="+mj-lt"/>
                <a:ea typeface="Calibri" panose="020F0502020204030204" pitchFamily="34" charset="0"/>
                <a:cs typeface="Times New Roman" panose="02020603050405020304" pitchFamily="18" charset="0"/>
              </a:rPr>
              <a:t>Im</a:t>
            </a:r>
            <a:r>
              <a:rPr lang="de-DE" sz="1400" dirty="0">
                <a:effectLst/>
                <a:latin typeface="+mj-lt"/>
                <a:ea typeface="Calibri" panose="020F0502020204030204" pitchFamily="34" charset="0"/>
                <a:cs typeface="Times New Roman" panose="02020603050405020304" pitchFamily="18" charset="0"/>
              </a:rPr>
              <a:t> Wasserbad erhitzen.</a:t>
            </a:r>
          </a:p>
          <a:p>
            <a:pPr>
              <a:lnSpc>
                <a:spcPct val="107000"/>
              </a:lnSpc>
              <a:spcAft>
                <a:spcPts val="800"/>
              </a:spcAft>
            </a:pPr>
            <a:r>
              <a:rPr lang="de-DE" sz="1400" dirty="0">
                <a:latin typeface="Calibri" panose="020F0502020204030204" pitchFamily="34" charset="0"/>
                <a:ea typeface="Calibri" panose="020F0502020204030204" pitchFamily="34" charset="0"/>
                <a:cs typeface="Times New Roman" panose="02020603050405020304" pitchFamily="18" charset="0"/>
              </a:rPr>
              <a:t>[ Rezeptur für DISCHE-Reagenz: 0,7 g Diphenylamin  (Vorsicht: Sehr giftig!) in 70ml Eisessig und 2,1 ml H</a:t>
            </a:r>
            <a:r>
              <a:rPr lang="de-DE" sz="1400" baseline="-25000" dirty="0">
                <a:latin typeface="Calibri" panose="020F0502020204030204" pitchFamily="34" charset="0"/>
                <a:ea typeface="Calibri" panose="020F0502020204030204" pitchFamily="34" charset="0"/>
                <a:cs typeface="Times New Roman" panose="02020603050405020304" pitchFamily="18" charset="0"/>
              </a:rPr>
              <a:t>2</a:t>
            </a:r>
            <a:r>
              <a:rPr lang="de-DE" sz="1400" dirty="0">
                <a:latin typeface="Calibri" panose="020F0502020204030204" pitchFamily="34" charset="0"/>
                <a:ea typeface="Calibri" panose="020F0502020204030204" pitchFamily="34" charset="0"/>
                <a:cs typeface="Times New Roman" panose="02020603050405020304" pitchFamily="18" charset="0"/>
              </a:rPr>
              <a:t>SO</a:t>
            </a:r>
            <a:r>
              <a:rPr lang="de-DE" sz="1400" baseline="-25000" dirty="0">
                <a:latin typeface="Calibri" panose="020F0502020204030204" pitchFamily="34" charset="0"/>
                <a:ea typeface="Calibri" panose="020F0502020204030204" pitchFamily="34" charset="0"/>
                <a:cs typeface="Times New Roman" panose="02020603050405020304" pitchFamily="18" charset="0"/>
              </a:rPr>
              <a:t>4</a:t>
            </a:r>
            <a:r>
              <a:rPr lang="de-DE" sz="1400" dirty="0">
                <a:latin typeface="Calibri" panose="020F0502020204030204" pitchFamily="34" charset="0"/>
                <a:ea typeface="Calibri" panose="020F0502020204030204" pitchFamily="34" charset="0"/>
                <a:cs typeface="Times New Roman" panose="02020603050405020304" pitchFamily="18" charset="0"/>
              </a:rPr>
              <a:t> gelöst]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71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59815D68-37B0-4A13-8D93-8E67B6866706}"/>
              </a:ext>
            </a:extLst>
          </p:cNvPr>
          <p:cNvSpPr txBox="1">
            <a:spLocks noGrp="1"/>
          </p:cNvSpPr>
          <p:nvPr>
            <p:ph idx="1"/>
          </p:nvPr>
        </p:nvSpPr>
        <p:spPr>
          <a:xfrm>
            <a:off x="261066" y="1226984"/>
            <a:ext cx="5035677" cy="2259080"/>
          </a:xfrm>
          <a:prstGeom prst="rect">
            <a:avLst/>
          </a:prstGeom>
          <a:noFill/>
        </p:spPr>
        <p:txBody>
          <a:bodyPr wrap="square" rtlCol="0">
            <a:spAutoFit/>
          </a:bodyPr>
          <a:lstStyle/>
          <a:p>
            <a:pPr marL="0" indent="0">
              <a:buNone/>
            </a:pPr>
            <a:r>
              <a:rPr lang="de-DE" sz="1800" b="1" dirty="0"/>
              <a:t>4. Nachweis der Purin-Basen </a:t>
            </a:r>
            <a:r>
              <a:rPr lang="de-DE" sz="1800" dirty="0"/>
              <a:t>(Adenin und Guanin) </a:t>
            </a:r>
          </a:p>
          <a:p>
            <a:pPr marL="0" indent="0">
              <a:buNone/>
            </a:pPr>
            <a:r>
              <a:rPr lang="de-DE" sz="1800" dirty="0"/>
              <a:t>durch die Murexid-Reaktion:</a:t>
            </a:r>
          </a:p>
          <a:p>
            <a:pPr marL="0" indent="0">
              <a:buNone/>
            </a:pPr>
            <a:r>
              <a:rPr lang="de-DE" sz="1800" dirty="0"/>
              <a:t>Als </a:t>
            </a:r>
            <a:r>
              <a:rPr lang="de-DE" sz="1800" b="1" dirty="0"/>
              <a:t>Positivkontrolle</a:t>
            </a:r>
            <a:r>
              <a:rPr lang="de-DE" sz="1800" dirty="0"/>
              <a:t> eignen sich: Coffein, Theobromin und  andere Purin-Derivate  </a:t>
            </a:r>
          </a:p>
          <a:p>
            <a:pPr marL="0" indent="0">
              <a:buNone/>
            </a:pPr>
            <a:r>
              <a:rPr lang="de-DE" sz="1400" b="1" dirty="0"/>
              <a:t>Frage: </a:t>
            </a:r>
            <a:r>
              <a:rPr lang="de-DE" sz="1400" dirty="0"/>
              <a:t>Wenn wir die Strukturformeln auf der rechten Seiten betrachten, welches Strukturmerkmal kommt als Purin-Ringstruktur in allen Verbindungen vor?</a:t>
            </a:r>
          </a:p>
          <a:p>
            <a:pPr marL="0" indent="0">
              <a:buNone/>
            </a:pPr>
            <a:endParaRPr lang="de-DE" sz="1400" dirty="0"/>
          </a:p>
        </p:txBody>
      </p:sp>
      <p:sp>
        <p:nvSpPr>
          <p:cNvPr id="7" name="Titel 1">
            <a:extLst>
              <a:ext uri="{FF2B5EF4-FFF2-40B4-BE49-F238E27FC236}">
                <a16:creationId xmlns:a16="http://schemas.microsoft.com/office/drawing/2014/main" id="{A6295A33-EB8C-44DE-A583-114BF8028DC9}"/>
              </a:ext>
            </a:extLst>
          </p:cNvPr>
          <p:cNvSpPr txBox="1">
            <a:spLocks/>
          </p:cNvSpPr>
          <p:nvPr/>
        </p:nvSpPr>
        <p:spPr>
          <a:xfrm>
            <a:off x="261066" y="1520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a:t>VII. Nachweis der Bausteine von DNS: Nachweis von Purin-Basen von Adenin (A) und Guanin (G)</a:t>
            </a:r>
            <a:endParaRPr lang="de-DE" sz="2000" baseline="-25000" dirty="0"/>
          </a:p>
        </p:txBody>
      </p:sp>
      <p:pic>
        <p:nvPicPr>
          <p:cNvPr id="9" name="Grafik 8">
            <a:extLst>
              <a:ext uri="{FF2B5EF4-FFF2-40B4-BE49-F238E27FC236}">
                <a16:creationId xmlns:a16="http://schemas.microsoft.com/office/drawing/2014/main" id="{F0EAEA8D-936F-4A08-89C6-0C05FF9DFD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877" y="1262328"/>
            <a:ext cx="1642356" cy="1350838"/>
          </a:xfrm>
          <a:prstGeom prst="rect">
            <a:avLst/>
          </a:prstGeom>
        </p:spPr>
      </p:pic>
      <p:sp>
        <p:nvSpPr>
          <p:cNvPr id="10" name="Textfeld 9">
            <a:extLst>
              <a:ext uri="{FF2B5EF4-FFF2-40B4-BE49-F238E27FC236}">
                <a16:creationId xmlns:a16="http://schemas.microsoft.com/office/drawing/2014/main" id="{43700438-2144-43AC-9DB1-7932F03C75E0}"/>
              </a:ext>
            </a:extLst>
          </p:cNvPr>
          <p:cNvSpPr txBox="1"/>
          <p:nvPr/>
        </p:nvSpPr>
        <p:spPr>
          <a:xfrm>
            <a:off x="5644433" y="2610431"/>
            <a:ext cx="845744" cy="369332"/>
          </a:xfrm>
          <a:prstGeom prst="rect">
            <a:avLst/>
          </a:prstGeom>
          <a:noFill/>
        </p:spPr>
        <p:txBody>
          <a:bodyPr wrap="none" rtlCol="0">
            <a:spAutoFit/>
          </a:bodyPr>
          <a:lstStyle/>
          <a:p>
            <a:r>
              <a:rPr lang="de-DE" dirty="0"/>
              <a:t>Coffein</a:t>
            </a:r>
          </a:p>
        </p:txBody>
      </p:sp>
      <p:pic>
        <p:nvPicPr>
          <p:cNvPr id="12" name="Grafik 11">
            <a:extLst>
              <a:ext uri="{FF2B5EF4-FFF2-40B4-BE49-F238E27FC236}">
                <a16:creationId xmlns:a16="http://schemas.microsoft.com/office/drawing/2014/main" id="{9CDA52DB-1E86-45AA-81FD-A94D0DE47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873" y="1387048"/>
            <a:ext cx="1224643" cy="1143000"/>
          </a:xfrm>
          <a:prstGeom prst="rect">
            <a:avLst/>
          </a:prstGeom>
        </p:spPr>
      </p:pic>
      <p:sp>
        <p:nvSpPr>
          <p:cNvPr id="13" name="Textfeld 12">
            <a:extLst>
              <a:ext uri="{FF2B5EF4-FFF2-40B4-BE49-F238E27FC236}">
                <a16:creationId xmlns:a16="http://schemas.microsoft.com/office/drawing/2014/main" id="{6598D4E4-503A-4AFF-B863-7507CB5F5BD8}"/>
              </a:ext>
            </a:extLst>
          </p:cNvPr>
          <p:cNvSpPr txBox="1"/>
          <p:nvPr/>
        </p:nvSpPr>
        <p:spPr>
          <a:xfrm>
            <a:off x="7449430" y="2554394"/>
            <a:ext cx="1388009" cy="369332"/>
          </a:xfrm>
          <a:prstGeom prst="rect">
            <a:avLst/>
          </a:prstGeom>
          <a:noFill/>
        </p:spPr>
        <p:txBody>
          <a:bodyPr wrap="none" rtlCol="0">
            <a:spAutoFit/>
          </a:bodyPr>
          <a:lstStyle/>
          <a:p>
            <a:r>
              <a:rPr lang="de-DE" dirty="0"/>
              <a:t>Theobromin </a:t>
            </a:r>
          </a:p>
        </p:txBody>
      </p:sp>
      <p:pic>
        <p:nvPicPr>
          <p:cNvPr id="15" name="Grafik 14">
            <a:extLst>
              <a:ext uri="{FF2B5EF4-FFF2-40B4-BE49-F238E27FC236}">
                <a16:creationId xmlns:a16="http://schemas.microsoft.com/office/drawing/2014/main" id="{16F91C8B-E8A9-4881-95D7-64D696C7D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942" y="3359786"/>
            <a:ext cx="1000620" cy="1081440"/>
          </a:xfrm>
          <a:prstGeom prst="rect">
            <a:avLst/>
          </a:prstGeom>
        </p:spPr>
      </p:pic>
      <p:pic>
        <p:nvPicPr>
          <p:cNvPr id="17" name="Grafik 16">
            <a:extLst>
              <a:ext uri="{FF2B5EF4-FFF2-40B4-BE49-F238E27FC236}">
                <a16:creationId xmlns:a16="http://schemas.microsoft.com/office/drawing/2014/main" id="{14E630CA-9F1A-4830-9D04-15D0438F3F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446" y="3050867"/>
            <a:ext cx="1741828" cy="1602482"/>
          </a:xfrm>
          <a:prstGeom prst="rect">
            <a:avLst/>
          </a:prstGeom>
        </p:spPr>
      </p:pic>
      <p:pic>
        <p:nvPicPr>
          <p:cNvPr id="19" name="Grafik 18">
            <a:extLst>
              <a:ext uri="{FF2B5EF4-FFF2-40B4-BE49-F238E27FC236}">
                <a16:creationId xmlns:a16="http://schemas.microsoft.com/office/drawing/2014/main" id="{814483A7-5733-4EC2-BF10-2F84F8EF2A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3954" y="5257800"/>
            <a:ext cx="1346702" cy="1003293"/>
          </a:xfrm>
          <a:prstGeom prst="rect">
            <a:avLst/>
          </a:prstGeom>
        </p:spPr>
      </p:pic>
      <p:pic>
        <p:nvPicPr>
          <p:cNvPr id="21" name="Grafik 20">
            <a:extLst>
              <a:ext uri="{FF2B5EF4-FFF2-40B4-BE49-F238E27FC236}">
                <a16:creationId xmlns:a16="http://schemas.microsoft.com/office/drawing/2014/main" id="{41996D9D-2F2A-4A7C-A46C-7CB2508CE6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4852" y="5000907"/>
            <a:ext cx="1840552" cy="1380414"/>
          </a:xfrm>
          <a:prstGeom prst="rect">
            <a:avLst/>
          </a:prstGeom>
        </p:spPr>
      </p:pic>
      <p:sp>
        <p:nvSpPr>
          <p:cNvPr id="22" name="Textfeld 21">
            <a:extLst>
              <a:ext uri="{FF2B5EF4-FFF2-40B4-BE49-F238E27FC236}">
                <a16:creationId xmlns:a16="http://schemas.microsoft.com/office/drawing/2014/main" id="{B1D571E0-408B-4729-A59B-4E77D13B6F62}"/>
              </a:ext>
            </a:extLst>
          </p:cNvPr>
          <p:cNvSpPr txBox="1"/>
          <p:nvPr/>
        </p:nvSpPr>
        <p:spPr>
          <a:xfrm>
            <a:off x="5560112" y="4613552"/>
            <a:ext cx="851515" cy="369332"/>
          </a:xfrm>
          <a:prstGeom prst="rect">
            <a:avLst/>
          </a:prstGeom>
          <a:noFill/>
        </p:spPr>
        <p:txBody>
          <a:bodyPr wrap="none" rtlCol="0">
            <a:spAutoFit/>
          </a:bodyPr>
          <a:lstStyle/>
          <a:p>
            <a:r>
              <a:rPr lang="de-DE" dirty="0"/>
              <a:t>Adenin</a:t>
            </a:r>
          </a:p>
        </p:txBody>
      </p:sp>
      <p:sp>
        <p:nvSpPr>
          <p:cNvPr id="23" name="Textfeld 22">
            <a:extLst>
              <a:ext uri="{FF2B5EF4-FFF2-40B4-BE49-F238E27FC236}">
                <a16:creationId xmlns:a16="http://schemas.microsoft.com/office/drawing/2014/main" id="{51CD8952-3824-4B3B-A757-34724A79B2F7}"/>
              </a:ext>
            </a:extLst>
          </p:cNvPr>
          <p:cNvSpPr txBox="1"/>
          <p:nvPr/>
        </p:nvSpPr>
        <p:spPr>
          <a:xfrm>
            <a:off x="7164451" y="4613552"/>
            <a:ext cx="1705980" cy="369332"/>
          </a:xfrm>
          <a:prstGeom prst="rect">
            <a:avLst/>
          </a:prstGeom>
          <a:noFill/>
        </p:spPr>
        <p:txBody>
          <a:bodyPr wrap="none" rtlCol="0">
            <a:spAutoFit/>
          </a:bodyPr>
          <a:lstStyle/>
          <a:p>
            <a:r>
              <a:rPr lang="de-DE" dirty="0"/>
              <a:t>Desoxyadenosin</a:t>
            </a:r>
          </a:p>
        </p:txBody>
      </p:sp>
      <p:sp>
        <p:nvSpPr>
          <p:cNvPr id="24" name="Textfeld 23">
            <a:extLst>
              <a:ext uri="{FF2B5EF4-FFF2-40B4-BE49-F238E27FC236}">
                <a16:creationId xmlns:a16="http://schemas.microsoft.com/office/drawing/2014/main" id="{BBEE658D-777D-43E1-BEDA-D08E83D8719C}"/>
              </a:ext>
            </a:extLst>
          </p:cNvPr>
          <p:cNvSpPr txBox="1"/>
          <p:nvPr/>
        </p:nvSpPr>
        <p:spPr>
          <a:xfrm>
            <a:off x="5462540" y="6332192"/>
            <a:ext cx="859531" cy="369332"/>
          </a:xfrm>
          <a:prstGeom prst="rect">
            <a:avLst/>
          </a:prstGeom>
          <a:noFill/>
        </p:spPr>
        <p:txBody>
          <a:bodyPr wrap="none" rtlCol="0">
            <a:spAutoFit/>
          </a:bodyPr>
          <a:lstStyle/>
          <a:p>
            <a:r>
              <a:rPr lang="de-DE" dirty="0"/>
              <a:t>Guanin</a:t>
            </a:r>
          </a:p>
        </p:txBody>
      </p:sp>
      <p:sp>
        <p:nvSpPr>
          <p:cNvPr id="25" name="Textfeld 24">
            <a:extLst>
              <a:ext uri="{FF2B5EF4-FFF2-40B4-BE49-F238E27FC236}">
                <a16:creationId xmlns:a16="http://schemas.microsoft.com/office/drawing/2014/main" id="{866B43AE-5D37-460F-9E61-5754E82BBF66}"/>
              </a:ext>
            </a:extLst>
          </p:cNvPr>
          <p:cNvSpPr txBox="1"/>
          <p:nvPr/>
        </p:nvSpPr>
        <p:spPr>
          <a:xfrm>
            <a:off x="7151028" y="6332192"/>
            <a:ext cx="1700081" cy="369332"/>
          </a:xfrm>
          <a:prstGeom prst="rect">
            <a:avLst/>
          </a:prstGeom>
          <a:noFill/>
        </p:spPr>
        <p:txBody>
          <a:bodyPr wrap="none" rtlCol="0">
            <a:spAutoFit/>
          </a:bodyPr>
          <a:lstStyle/>
          <a:p>
            <a:r>
              <a:rPr lang="de-DE" dirty="0" err="1"/>
              <a:t>Desoxyguanosin</a:t>
            </a:r>
            <a:endParaRPr lang="de-DE" dirty="0"/>
          </a:p>
        </p:txBody>
      </p:sp>
      <p:sp>
        <p:nvSpPr>
          <p:cNvPr id="27" name="Textfeld 26">
            <a:extLst>
              <a:ext uri="{FF2B5EF4-FFF2-40B4-BE49-F238E27FC236}">
                <a16:creationId xmlns:a16="http://schemas.microsoft.com/office/drawing/2014/main" id="{91A24A1B-41CF-4625-A9ED-41F284DBD4B9}"/>
              </a:ext>
            </a:extLst>
          </p:cNvPr>
          <p:cNvSpPr txBox="1"/>
          <p:nvPr/>
        </p:nvSpPr>
        <p:spPr>
          <a:xfrm>
            <a:off x="297135" y="3251124"/>
            <a:ext cx="4572000" cy="3416320"/>
          </a:xfrm>
          <a:prstGeom prst="rect">
            <a:avLst/>
          </a:prstGeom>
          <a:noFill/>
        </p:spPr>
        <p:txBody>
          <a:bodyPr wrap="square">
            <a:spAutoFit/>
          </a:bodyPr>
          <a:lstStyle/>
          <a:p>
            <a:pPr marL="0" indent="0">
              <a:buNone/>
            </a:pPr>
            <a:r>
              <a:rPr lang="de-DE" sz="1800" b="1" dirty="0"/>
              <a:t>Benötigte Substanzen: </a:t>
            </a:r>
            <a:endParaRPr lang="de-DE" b="1" dirty="0"/>
          </a:p>
          <a:p>
            <a:pPr marL="0" indent="0">
              <a:buNone/>
            </a:pPr>
            <a:r>
              <a:rPr lang="de-DE" sz="1800" dirty="0"/>
              <a:t>-eine Spatel</a:t>
            </a:r>
            <a:r>
              <a:rPr lang="de-DE" dirty="0"/>
              <a:t>spitze</a:t>
            </a:r>
            <a:r>
              <a:rPr lang="de-DE" b="1" dirty="0"/>
              <a:t> </a:t>
            </a:r>
            <a:r>
              <a:rPr lang="de-DE" sz="1800" dirty="0"/>
              <a:t>gefällte DNS (~ 250 mg)</a:t>
            </a:r>
          </a:p>
          <a:p>
            <a:pPr marL="0" indent="0">
              <a:buNone/>
            </a:pPr>
            <a:r>
              <a:rPr lang="de-DE" sz="1800" dirty="0"/>
              <a:t>-eine kleine Spatelspitze Kaliumchlorat (</a:t>
            </a:r>
            <a:r>
              <a:rPr lang="de-DE" sz="1800" dirty="0" err="1"/>
              <a:t>KClO</a:t>
            </a:r>
            <a:r>
              <a:rPr lang="de-DE" sz="1800" dirty="0"/>
              <a:t>₃) (Vorsicht: Starkes Oxidationsmittel!) </a:t>
            </a:r>
          </a:p>
          <a:p>
            <a:pPr marL="0" indent="0">
              <a:buNone/>
            </a:pPr>
            <a:r>
              <a:rPr lang="de-DE" sz="1800" dirty="0"/>
              <a:t>-2 Tropfen Salzsäure (HCl), konzentriert (~37%) (Vorsicht: Ätzend!)    </a:t>
            </a:r>
          </a:p>
          <a:p>
            <a:pPr marL="0" indent="0">
              <a:buNone/>
            </a:pPr>
            <a:r>
              <a:rPr lang="de-DE" sz="1800" dirty="0"/>
              <a:t>-2 Tropfen Ammoniak-Lösung (NH₃), konzentriert (~25%)  (Vorsicht: Ätzende Dämpfe!)</a:t>
            </a:r>
          </a:p>
          <a:p>
            <a:pPr marL="0" indent="0">
              <a:buNone/>
            </a:pPr>
            <a:r>
              <a:rPr lang="de-DE" sz="1800" b="1" dirty="0"/>
              <a:t>Geräte: </a:t>
            </a:r>
            <a:r>
              <a:rPr lang="de-DE" sz="1800" dirty="0"/>
              <a:t>kleines </a:t>
            </a:r>
            <a:r>
              <a:rPr lang="de-DE" dirty="0"/>
              <a:t>Becherglas (50ml)</a:t>
            </a:r>
            <a:r>
              <a:rPr lang="de-DE" sz="1800" dirty="0"/>
              <a:t>, eine Tropfpipette, Glasstab</a:t>
            </a:r>
            <a:r>
              <a:rPr lang="de-DE" dirty="0"/>
              <a:t>, kleines Uhrglas e</a:t>
            </a:r>
            <a:r>
              <a:rPr lang="de-DE" sz="1800" dirty="0"/>
              <a:t>ine Heizquelle, Filterpapier</a:t>
            </a:r>
          </a:p>
        </p:txBody>
      </p:sp>
      <p:sp>
        <p:nvSpPr>
          <p:cNvPr id="29" name="Textfeld 28">
            <a:extLst>
              <a:ext uri="{FF2B5EF4-FFF2-40B4-BE49-F238E27FC236}">
                <a16:creationId xmlns:a16="http://schemas.microsoft.com/office/drawing/2014/main" id="{BC51D720-1508-424A-BEC1-84CE02887527}"/>
              </a:ext>
            </a:extLst>
          </p:cNvPr>
          <p:cNvSpPr txBox="1"/>
          <p:nvPr/>
        </p:nvSpPr>
        <p:spPr>
          <a:xfrm>
            <a:off x="235373" y="6575929"/>
            <a:ext cx="6948811" cy="276999"/>
          </a:xfrm>
          <a:prstGeom prst="rect">
            <a:avLst/>
          </a:prstGeom>
          <a:noFill/>
        </p:spPr>
        <p:txBody>
          <a:bodyPr wrap="square">
            <a:spAutoFit/>
          </a:bodyPr>
          <a:lstStyle/>
          <a:p>
            <a:r>
              <a:rPr lang="de-DE" sz="1200" b="1" dirty="0"/>
              <a:t>Quelle: (Common Creative) Christopher Schlemm (Entdecker &amp; Erfinder); Bildquellen: </a:t>
            </a:r>
            <a:r>
              <a:rPr lang="de-DE" sz="1200" b="1" dirty="0" err="1"/>
              <a:t>wikipedia</a:t>
            </a:r>
            <a:endParaRPr lang="de-DE" sz="1200" dirty="0"/>
          </a:p>
        </p:txBody>
      </p:sp>
    </p:spTree>
    <p:extLst>
      <p:ext uri="{BB962C8B-B14F-4D97-AF65-F5344CB8AC3E}">
        <p14:creationId xmlns:p14="http://schemas.microsoft.com/office/powerpoint/2010/main" val="226812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3FB9153-01F8-487F-B961-3FFA8DB63067}"/>
              </a:ext>
            </a:extLst>
          </p:cNvPr>
          <p:cNvSpPr txBox="1"/>
          <p:nvPr/>
        </p:nvSpPr>
        <p:spPr>
          <a:xfrm>
            <a:off x="179512" y="260648"/>
            <a:ext cx="8568952" cy="4801314"/>
          </a:xfrm>
          <a:prstGeom prst="rect">
            <a:avLst/>
          </a:prstGeom>
          <a:noFill/>
        </p:spPr>
        <p:txBody>
          <a:bodyPr wrap="square">
            <a:spAutoFit/>
          </a:bodyPr>
          <a:lstStyle/>
          <a:p>
            <a:pPr marL="0" indent="0">
              <a:buNone/>
            </a:pPr>
            <a:r>
              <a:rPr lang="de-DE" sz="1800" b="1" dirty="0"/>
              <a:t>Durchführung: </a:t>
            </a:r>
          </a:p>
          <a:p>
            <a:pPr marL="342900" indent="-342900">
              <a:buFont typeface="+mj-lt"/>
              <a:buAutoNum type="arabicPeriod"/>
            </a:pPr>
            <a:r>
              <a:rPr lang="de-DE" sz="1800" dirty="0"/>
              <a:t>Geben Sie die </a:t>
            </a:r>
            <a:r>
              <a:rPr lang="de-DE" dirty="0"/>
              <a:t>aufgefädelte DNS aus dem vorhergehenden Versuch </a:t>
            </a:r>
            <a:r>
              <a:rPr lang="de-DE" sz="1800" dirty="0"/>
              <a:t>in das Becherglas.</a:t>
            </a:r>
          </a:p>
          <a:p>
            <a:pPr marL="342900" indent="-342900">
              <a:buFont typeface="+mj-lt"/>
              <a:buAutoNum type="arabicPeriod"/>
            </a:pPr>
            <a:r>
              <a:rPr lang="de-DE" sz="1800" dirty="0"/>
              <a:t>Fügen Sie eine etwa gleich große Menge (eine kleine Spatelspitze) Kaliumchlorat (</a:t>
            </a:r>
            <a:r>
              <a:rPr lang="de-DE" sz="1800" dirty="0" err="1"/>
              <a:t>KClO</a:t>
            </a:r>
            <a:r>
              <a:rPr lang="de-DE" sz="1800" dirty="0"/>
              <a:t>₃) zur Probe hinzu und vermischen Sie beides gut.</a:t>
            </a:r>
          </a:p>
          <a:p>
            <a:pPr marL="342900" indent="-342900">
              <a:buFont typeface="+mj-lt"/>
              <a:buAutoNum type="arabicPeriod"/>
            </a:pPr>
            <a:r>
              <a:rPr lang="de-DE" sz="1800" dirty="0"/>
              <a:t>Geben Sie vorsichtig zwei Tropfen konzentrierte Salzsäure (HCl) zu dem Gemisch.</a:t>
            </a:r>
          </a:p>
          <a:p>
            <a:pPr marL="342900" indent="-342900">
              <a:buFont typeface="+mj-lt"/>
              <a:buAutoNum type="arabicPeriod"/>
            </a:pPr>
            <a:r>
              <a:rPr lang="de-DE" sz="1800" dirty="0"/>
              <a:t>Stellen Sie das Becherglas vorsichtig auf eine Heizquelle unter dem Abzug. Lassen Sie die Flüssigkeit langsam und behutsam zur Trockne eindampfen. Es bleibt ein oft gelblicher  oder rötlicher Rückstand im Tiegel zurück. </a:t>
            </a:r>
          </a:p>
          <a:p>
            <a:pPr marL="342900" indent="-342900">
              <a:buFont typeface="+mj-lt"/>
              <a:buAutoNum type="arabicPeriod"/>
            </a:pPr>
            <a:r>
              <a:rPr lang="de-DE" sz="1800" dirty="0"/>
              <a:t>Nehmen Sie das Becherglas von der Heizquelle und lassen Sie es etwas abkühlen. Geben Sie eine kleine Spatelspitze festes KOH hinzu ( alkalisches Milieu schaffen).</a:t>
            </a:r>
          </a:p>
          <a:p>
            <a:pPr marL="342900" indent="-342900">
              <a:buFont typeface="+mj-lt"/>
              <a:buAutoNum type="arabicPeriod"/>
            </a:pPr>
            <a:r>
              <a:rPr lang="de-DE" sz="1800" dirty="0"/>
              <a:t>Befeuchten Sie  ein Filterpapier in der </a:t>
            </a:r>
            <a:r>
              <a:rPr lang="de-DE" dirty="0"/>
              <a:t>Mitte </a:t>
            </a:r>
            <a:r>
              <a:rPr lang="de-DE" sz="1800" dirty="0"/>
              <a:t>mit zwei Tropfen konzentrierter Ammoniak-Lösung.</a:t>
            </a:r>
          </a:p>
          <a:p>
            <a:pPr marL="342900" indent="-342900">
              <a:buFont typeface="+mj-lt"/>
              <a:buAutoNum type="arabicPeriod"/>
            </a:pPr>
            <a:r>
              <a:rPr lang="de-DE" sz="1800" dirty="0"/>
              <a:t>Decken Sie das abgekühlte Becherglas mit dem Filterpapier ab und klemmen sie das Filterpapier mit dem Uhrglas ab. </a:t>
            </a:r>
          </a:p>
          <a:p>
            <a:pPr marL="342900" indent="-342900">
              <a:buFont typeface="+mj-lt"/>
              <a:buAutoNum type="arabicPeriod"/>
            </a:pPr>
            <a:r>
              <a:rPr lang="de-DE" sz="1800" dirty="0"/>
              <a:t> Beobachtung für positiven Nachweis: Innerhalb weniger Sekunden bis Minuten färbt sich der Rückstand im </a:t>
            </a:r>
            <a:r>
              <a:rPr lang="de-DE" dirty="0"/>
              <a:t>Becherglas</a:t>
            </a:r>
            <a:r>
              <a:rPr lang="de-DE" sz="1800" dirty="0"/>
              <a:t> intensiv </a:t>
            </a:r>
            <a:r>
              <a:rPr lang="de-DE" sz="1800" dirty="0">
                <a:solidFill>
                  <a:schemeClr val="accent2">
                    <a:lumMod val="60000"/>
                    <a:lumOff val="40000"/>
                  </a:schemeClr>
                </a:solidFill>
              </a:rPr>
              <a:t>purpurrot-violett</a:t>
            </a:r>
            <a:r>
              <a:rPr lang="de-DE" sz="1800" dirty="0"/>
              <a:t>. Diese charakteristische Farbe ist der positive Nachweis für die Anwesenheit eines </a:t>
            </a:r>
            <a:r>
              <a:rPr lang="de-DE" sz="1800" dirty="0" err="1"/>
              <a:t>Purinderivats</a:t>
            </a:r>
            <a:r>
              <a:rPr lang="de-DE" sz="1800" dirty="0"/>
              <a:t>.</a:t>
            </a:r>
          </a:p>
        </p:txBody>
      </p:sp>
      <p:sp>
        <p:nvSpPr>
          <p:cNvPr id="11" name="Textfeld 10">
            <a:extLst>
              <a:ext uri="{FF2B5EF4-FFF2-40B4-BE49-F238E27FC236}">
                <a16:creationId xmlns:a16="http://schemas.microsoft.com/office/drawing/2014/main" id="{C28A0ED0-C591-4591-AFD7-985C66E2AE5C}"/>
              </a:ext>
            </a:extLst>
          </p:cNvPr>
          <p:cNvSpPr txBox="1"/>
          <p:nvPr/>
        </p:nvSpPr>
        <p:spPr>
          <a:xfrm>
            <a:off x="235373" y="6575929"/>
            <a:ext cx="6948811" cy="276999"/>
          </a:xfrm>
          <a:prstGeom prst="rect">
            <a:avLst/>
          </a:prstGeom>
          <a:noFill/>
        </p:spPr>
        <p:txBody>
          <a:bodyPr wrap="square">
            <a:spAutoFit/>
          </a:bodyPr>
          <a:lstStyle/>
          <a:p>
            <a:r>
              <a:rPr lang="de-DE" sz="1200" b="1" dirty="0"/>
              <a:t>Quelle: (Common Creative) Christopher Schlemm (Entdecker &amp; Erfinder); Bildquellen: </a:t>
            </a:r>
            <a:r>
              <a:rPr lang="de-DE" sz="1200" b="1" dirty="0" err="1"/>
              <a:t>wikipedia</a:t>
            </a:r>
            <a:endParaRPr lang="de-DE" sz="1200" dirty="0"/>
          </a:p>
        </p:txBody>
      </p:sp>
    </p:spTree>
    <p:extLst>
      <p:ext uri="{BB962C8B-B14F-4D97-AF65-F5344CB8AC3E}">
        <p14:creationId xmlns:p14="http://schemas.microsoft.com/office/powerpoint/2010/main" val="38320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0951F4-75D2-42B2-9104-D30D0A71B810}"/>
              </a:ext>
            </a:extLst>
          </p:cNvPr>
          <p:cNvSpPr>
            <a:spLocks noGrp="1"/>
          </p:cNvSpPr>
          <p:nvPr>
            <p:ph type="title"/>
          </p:nvPr>
        </p:nvSpPr>
        <p:spPr/>
        <p:txBody>
          <a:bodyPr>
            <a:normAutofit fontScale="90000"/>
          </a:bodyPr>
          <a:lstStyle/>
          <a:p>
            <a:r>
              <a:rPr lang="de-DE" dirty="0"/>
              <a:t>Reaktionsmechanismus zur Murexid-Bildung aus Purin-Derivaten: </a:t>
            </a:r>
          </a:p>
        </p:txBody>
      </p:sp>
      <p:pic>
        <p:nvPicPr>
          <p:cNvPr id="4" name="Grafik 3">
            <a:extLst>
              <a:ext uri="{FF2B5EF4-FFF2-40B4-BE49-F238E27FC236}">
                <a16:creationId xmlns:a16="http://schemas.microsoft.com/office/drawing/2014/main" id="{406C3920-9BD5-4349-9334-03229F13D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4" y="2564904"/>
            <a:ext cx="9217024" cy="2409593"/>
          </a:xfrm>
          <a:prstGeom prst="rect">
            <a:avLst/>
          </a:prstGeom>
        </p:spPr>
      </p:pic>
      <p:sp>
        <p:nvSpPr>
          <p:cNvPr id="5" name="Textfeld 4">
            <a:extLst>
              <a:ext uri="{FF2B5EF4-FFF2-40B4-BE49-F238E27FC236}">
                <a16:creationId xmlns:a16="http://schemas.microsoft.com/office/drawing/2014/main" id="{7ECBC740-4703-4C00-B744-94788C77DE90}"/>
              </a:ext>
            </a:extLst>
          </p:cNvPr>
          <p:cNvSpPr txBox="1"/>
          <p:nvPr/>
        </p:nvSpPr>
        <p:spPr>
          <a:xfrm>
            <a:off x="179512" y="4985600"/>
            <a:ext cx="8064896" cy="1477328"/>
          </a:xfrm>
          <a:prstGeom prst="rect">
            <a:avLst/>
          </a:prstGeom>
          <a:noFill/>
        </p:spPr>
        <p:txBody>
          <a:bodyPr wrap="square" rtlCol="0">
            <a:spAutoFit/>
          </a:bodyPr>
          <a:lstStyle/>
          <a:p>
            <a:r>
              <a:rPr lang="de-DE" dirty="0"/>
              <a:t>Harnsäure (1) das erste Oxidationsprodukt der Purine wird über verschiedene Zwischenprodukte (2 </a:t>
            </a:r>
            <a:r>
              <a:rPr lang="de-DE" dirty="0" err="1"/>
              <a:t>Parabansäure</a:t>
            </a:r>
            <a:r>
              <a:rPr lang="de-DE" dirty="0"/>
              <a:t>, 3 Alloxan, 5 </a:t>
            </a:r>
            <a:r>
              <a:rPr lang="de-DE" dirty="0" err="1"/>
              <a:t>Uramil</a:t>
            </a:r>
            <a:r>
              <a:rPr lang="de-DE" dirty="0"/>
              <a:t>) zur Purpursäure (6) weiter oxidiert, welche unter Zugabe von Ammoniak zum intensiv gefärbten Murexid (7) </a:t>
            </a:r>
            <a:r>
              <a:rPr lang="de-DE" dirty="0" err="1"/>
              <a:t>reagiert.</a:t>
            </a:r>
            <a:r>
              <a:rPr lang="de-DE" b="1" dirty="0" err="1"/>
              <a:t>Alternativ</a:t>
            </a:r>
            <a:r>
              <a:rPr lang="de-DE" dirty="0"/>
              <a:t> lassen sich auch außer KClO</a:t>
            </a:r>
            <a:r>
              <a:rPr lang="de-DE" baseline="-25000" dirty="0"/>
              <a:t>3</a:t>
            </a:r>
            <a:r>
              <a:rPr lang="de-DE" dirty="0"/>
              <a:t>/HCl auch andere Oxidationsmittel verwenden: H</a:t>
            </a:r>
            <a:r>
              <a:rPr lang="de-DE" baseline="-25000" dirty="0"/>
              <a:t>2</a:t>
            </a:r>
            <a:r>
              <a:rPr lang="de-DE" dirty="0"/>
              <a:t>O</a:t>
            </a:r>
            <a:r>
              <a:rPr lang="de-DE" baseline="-25000" dirty="0"/>
              <a:t>2</a:t>
            </a:r>
            <a:r>
              <a:rPr lang="de-DE" dirty="0"/>
              <a:t>/HCl oder HNO</a:t>
            </a:r>
            <a:r>
              <a:rPr lang="de-DE" baseline="-25000" dirty="0"/>
              <a:t>3</a:t>
            </a:r>
            <a:r>
              <a:rPr lang="de-DE" dirty="0"/>
              <a:t> wie aus der Literatur hervorgeht. </a:t>
            </a:r>
          </a:p>
        </p:txBody>
      </p:sp>
      <p:pic>
        <p:nvPicPr>
          <p:cNvPr id="7" name="Grafik 6">
            <a:extLst>
              <a:ext uri="{FF2B5EF4-FFF2-40B4-BE49-F238E27FC236}">
                <a16:creationId xmlns:a16="http://schemas.microsoft.com/office/drawing/2014/main" id="{BE5E912C-915E-48CD-9DB0-32AE003ACD8B}"/>
              </a:ext>
            </a:extLst>
          </p:cNvPr>
          <p:cNvPicPr>
            <a:picLocks noChangeAspect="1"/>
          </p:cNvPicPr>
          <p:nvPr/>
        </p:nvPicPr>
        <p:blipFill>
          <a:blip r:embed="rId3"/>
          <a:stretch>
            <a:fillRect/>
          </a:stretch>
        </p:blipFill>
        <p:spPr>
          <a:xfrm>
            <a:off x="265112" y="1967860"/>
            <a:ext cx="8613776" cy="496948"/>
          </a:xfrm>
          <a:prstGeom prst="rect">
            <a:avLst/>
          </a:prstGeom>
        </p:spPr>
      </p:pic>
      <p:sp>
        <p:nvSpPr>
          <p:cNvPr id="8" name="Textfeld 7">
            <a:extLst>
              <a:ext uri="{FF2B5EF4-FFF2-40B4-BE49-F238E27FC236}">
                <a16:creationId xmlns:a16="http://schemas.microsoft.com/office/drawing/2014/main" id="{EDD1C6A2-AA42-402D-AD87-B00D69958984}"/>
              </a:ext>
            </a:extLst>
          </p:cNvPr>
          <p:cNvSpPr txBox="1"/>
          <p:nvPr/>
        </p:nvSpPr>
        <p:spPr>
          <a:xfrm>
            <a:off x="287485" y="6563024"/>
            <a:ext cx="7956923" cy="276999"/>
          </a:xfrm>
          <a:prstGeom prst="rect">
            <a:avLst/>
          </a:prstGeom>
          <a:noFill/>
        </p:spPr>
        <p:txBody>
          <a:bodyPr wrap="square">
            <a:spAutoFit/>
          </a:bodyPr>
          <a:lstStyle/>
          <a:p>
            <a:r>
              <a:rPr lang="de-DE" sz="1200" b="1" dirty="0"/>
              <a:t>Quelle: wikipedia.org ( Eintrag: Murexid-Reaktion) &amp; (Common Creative) Entdecker &amp; Erfinder; Bildquellen: </a:t>
            </a:r>
            <a:r>
              <a:rPr lang="de-DE" sz="1200" b="1" dirty="0" err="1"/>
              <a:t>wikipedia</a:t>
            </a:r>
            <a:endParaRPr lang="de-DE" sz="1200" dirty="0"/>
          </a:p>
        </p:txBody>
      </p:sp>
    </p:spTree>
    <p:extLst>
      <p:ext uri="{BB962C8B-B14F-4D97-AF65-F5344CB8AC3E}">
        <p14:creationId xmlns:p14="http://schemas.microsoft.com/office/powerpoint/2010/main" val="16576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Oligocycle1.png"/>
          <p:cNvPicPr>
            <a:picLocks noChangeAspect="1"/>
          </p:cNvPicPr>
          <p:nvPr/>
        </p:nvPicPr>
        <p:blipFill>
          <a:blip r:embed="rId2" cstate="print"/>
          <a:stretch>
            <a:fillRect/>
          </a:stretch>
        </p:blipFill>
        <p:spPr>
          <a:xfrm>
            <a:off x="2195736" y="3212976"/>
            <a:ext cx="4320480" cy="3117220"/>
          </a:xfrm>
          <a:prstGeom prst="rect">
            <a:avLst/>
          </a:prstGeom>
        </p:spPr>
      </p:pic>
      <p:pic>
        <p:nvPicPr>
          <p:cNvPr id="4" name="Grafik 3" descr="Phosphoramidite1.png"/>
          <p:cNvPicPr>
            <a:picLocks noChangeAspect="1"/>
          </p:cNvPicPr>
          <p:nvPr/>
        </p:nvPicPr>
        <p:blipFill>
          <a:blip r:embed="rId3" cstate="print"/>
          <a:stretch>
            <a:fillRect/>
          </a:stretch>
        </p:blipFill>
        <p:spPr>
          <a:xfrm>
            <a:off x="1619672" y="836712"/>
            <a:ext cx="5592796" cy="2232248"/>
          </a:xfrm>
          <a:prstGeom prst="rect">
            <a:avLst/>
          </a:prstGeom>
        </p:spPr>
      </p:pic>
      <p:sp>
        <p:nvSpPr>
          <p:cNvPr id="2" name="Textfeld 1">
            <a:extLst>
              <a:ext uri="{FF2B5EF4-FFF2-40B4-BE49-F238E27FC236}">
                <a16:creationId xmlns:a16="http://schemas.microsoft.com/office/drawing/2014/main" id="{02D7551D-068A-41C7-B22D-CAC8E1F220B4}"/>
              </a:ext>
            </a:extLst>
          </p:cNvPr>
          <p:cNvSpPr txBox="1"/>
          <p:nvPr/>
        </p:nvSpPr>
        <p:spPr>
          <a:xfrm>
            <a:off x="363006" y="204638"/>
            <a:ext cx="8780994" cy="646331"/>
          </a:xfrm>
          <a:prstGeom prst="rect">
            <a:avLst/>
          </a:prstGeom>
          <a:noFill/>
        </p:spPr>
        <p:txBody>
          <a:bodyPr wrap="none" rtlCol="0">
            <a:spAutoFit/>
          </a:bodyPr>
          <a:lstStyle/>
          <a:p>
            <a:r>
              <a:rPr lang="de-DE" dirty="0"/>
              <a:t>Extra: Wie wird DNS künstlich im organischen Laboratorium in einer </a:t>
            </a:r>
            <a:r>
              <a:rPr lang="de-DE" dirty="0" err="1"/>
              <a:t>Polynukleotid</a:t>
            </a:r>
            <a:r>
              <a:rPr lang="de-DE" dirty="0"/>
              <a:t>-Synthese</a:t>
            </a:r>
          </a:p>
          <a:p>
            <a:r>
              <a:rPr lang="de-DE" dirty="0"/>
              <a:t>hergestellt?:</a:t>
            </a:r>
          </a:p>
        </p:txBody>
      </p:sp>
      <p:sp>
        <p:nvSpPr>
          <p:cNvPr id="5" name="Textfeld 4">
            <a:extLst>
              <a:ext uri="{FF2B5EF4-FFF2-40B4-BE49-F238E27FC236}">
                <a16:creationId xmlns:a16="http://schemas.microsoft.com/office/drawing/2014/main" id="{1042DB24-F399-4E42-AB46-BD8E13C4CA58}"/>
              </a:ext>
            </a:extLst>
          </p:cNvPr>
          <p:cNvSpPr txBox="1"/>
          <p:nvPr/>
        </p:nvSpPr>
        <p:spPr>
          <a:xfrm>
            <a:off x="504561" y="6553638"/>
            <a:ext cx="3171446" cy="276999"/>
          </a:xfrm>
          <a:prstGeom prst="rect">
            <a:avLst/>
          </a:prstGeom>
          <a:noFill/>
        </p:spPr>
        <p:txBody>
          <a:bodyPr wrap="none" rtlCol="0">
            <a:spAutoFit/>
          </a:bodyPr>
          <a:lstStyle/>
          <a:p>
            <a:r>
              <a:rPr lang="de-DE" sz="1200" b="1" dirty="0"/>
              <a:t>Quelle: FU-Berlin, Biochemie-Praktikum (2008)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4932F6-AD1E-4597-A82E-B35684906C52}"/>
              </a:ext>
            </a:extLst>
          </p:cNvPr>
          <p:cNvPicPr>
            <a:picLocks noChangeAspect="1"/>
          </p:cNvPicPr>
          <p:nvPr/>
        </p:nvPicPr>
        <p:blipFill>
          <a:blip r:embed="rId2"/>
          <a:stretch>
            <a:fillRect/>
          </a:stretch>
        </p:blipFill>
        <p:spPr>
          <a:xfrm>
            <a:off x="251520" y="620688"/>
            <a:ext cx="7684143" cy="5830218"/>
          </a:xfrm>
          <a:prstGeom prst="rect">
            <a:avLst/>
          </a:prstGeom>
        </p:spPr>
      </p:pic>
      <p:sp>
        <p:nvSpPr>
          <p:cNvPr id="5" name="Textfeld 4">
            <a:extLst>
              <a:ext uri="{FF2B5EF4-FFF2-40B4-BE49-F238E27FC236}">
                <a16:creationId xmlns:a16="http://schemas.microsoft.com/office/drawing/2014/main" id="{300984D6-22F2-464F-AC5E-E48CE698D54A}"/>
              </a:ext>
            </a:extLst>
          </p:cNvPr>
          <p:cNvSpPr txBox="1"/>
          <p:nvPr/>
        </p:nvSpPr>
        <p:spPr>
          <a:xfrm>
            <a:off x="395536" y="6604084"/>
            <a:ext cx="6984776" cy="253916"/>
          </a:xfrm>
          <a:prstGeom prst="rect">
            <a:avLst/>
          </a:prstGeom>
          <a:noFill/>
        </p:spPr>
        <p:txBody>
          <a:bodyPr wrap="square">
            <a:spAutoFit/>
          </a:bodyPr>
          <a:lstStyle/>
          <a:p>
            <a:r>
              <a:rPr lang="de-DE" sz="1050" b="1" dirty="0"/>
              <a:t>Quelle: (Common Creative) Entdecker &amp; Erfinder; Gestaltung: Ramona von </a:t>
            </a:r>
            <a:r>
              <a:rPr lang="de-DE" sz="1050" b="1" dirty="0" err="1"/>
              <a:t>Linen</a:t>
            </a:r>
            <a:endParaRPr lang="de-DE"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39552" y="423005"/>
            <a:ext cx="5747599" cy="400110"/>
          </a:xfrm>
          <a:prstGeom prst="rect">
            <a:avLst/>
          </a:prstGeom>
          <a:noFill/>
        </p:spPr>
        <p:txBody>
          <a:bodyPr wrap="none" rtlCol="0">
            <a:spAutoFit/>
          </a:bodyPr>
          <a:lstStyle/>
          <a:p>
            <a:r>
              <a:rPr lang="de-DE" b="1" dirty="0"/>
              <a:t>Molekularer Aufbau von </a:t>
            </a:r>
            <a:r>
              <a:rPr lang="de-DE" sz="2000" b="1" dirty="0"/>
              <a:t>Desoxyribonukleinsäure</a:t>
            </a:r>
            <a:r>
              <a:rPr lang="de-DE" b="1" dirty="0"/>
              <a:t> (DNS)</a:t>
            </a:r>
          </a:p>
        </p:txBody>
      </p:sp>
      <p:pic>
        <p:nvPicPr>
          <p:cNvPr id="8" name="Grafik 7">
            <a:extLst>
              <a:ext uri="{FF2B5EF4-FFF2-40B4-BE49-F238E27FC236}">
                <a16:creationId xmlns:a16="http://schemas.microsoft.com/office/drawing/2014/main" id="{ACED1DC2-BF6A-4866-AFF7-BA0D73D40CC4}"/>
              </a:ext>
            </a:extLst>
          </p:cNvPr>
          <p:cNvPicPr>
            <a:picLocks noChangeAspect="1"/>
          </p:cNvPicPr>
          <p:nvPr/>
        </p:nvPicPr>
        <p:blipFill>
          <a:blip r:embed="rId2"/>
          <a:stretch>
            <a:fillRect/>
          </a:stretch>
        </p:blipFill>
        <p:spPr>
          <a:xfrm>
            <a:off x="28357" y="836712"/>
            <a:ext cx="9144000" cy="6250329"/>
          </a:xfrm>
          <a:prstGeom prst="rect">
            <a:avLst/>
          </a:prstGeom>
        </p:spPr>
      </p:pic>
      <p:sp>
        <p:nvSpPr>
          <p:cNvPr id="2" name="Textfeld 1">
            <a:extLst>
              <a:ext uri="{FF2B5EF4-FFF2-40B4-BE49-F238E27FC236}">
                <a16:creationId xmlns:a16="http://schemas.microsoft.com/office/drawing/2014/main" id="{054EFDED-CDBA-446C-BBE2-272DA8672395}"/>
              </a:ext>
            </a:extLst>
          </p:cNvPr>
          <p:cNvSpPr txBox="1"/>
          <p:nvPr/>
        </p:nvSpPr>
        <p:spPr>
          <a:xfrm>
            <a:off x="2627784" y="2996952"/>
            <a:ext cx="2031325" cy="369332"/>
          </a:xfrm>
          <a:prstGeom prst="rect">
            <a:avLst/>
          </a:prstGeom>
          <a:noFill/>
        </p:spPr>
        <p:txBody>
          <a:bodyPr wrap="none" rtlCol="0">
            <a:spAutoFit/>
          </a:bodyPr>
          <a:lstStyle/>
          <a:p>
            <a:r>
              <a:rPr lang="de-DE" b="1" dirty="0"/>
              <a:t>A</a:t>
            </a:r>
            <a:r>
              <a:rPr lang="de-DE" dirty="0"/>
              <a:t>denin (</a:t>
            </a:r>
            <a:r>
              <a:rPr lang="de-DE" dirty="0" err="1"/>
              <a:t>Purinbase</a:t>
            </a:r>
            <a:r>
              <a:rPr lang="de-DE" dirty="0"/>
              <a:t>)</a:t>
            </a:r>
          </a:p>
        </p:txBody>
      </p:sp>
      <p:sp>
        <p:nvSpPr>
          <p:cNvPr id="6" name="Textfeld 5">
            <a:extLst>
              <a:ext uri="{FF2B5EF4-FFF2-40B4-BE49-F238E27FC236}">
                <a16:creationId xmlns:a16="http://schemas.microsoft.com/office/drawing/2014/main" id="{3FCA123C-F7AE-4D2A-91FB-10D92027D758}"/>
              </a:ext>
            </a:extLst>
          </p:cNvPr>
          <p:cNvSpPr txBox="1"/>
          <p:nvPr/>
        </p:nvSpPr>
        <p:spPr>
          <a:xfrm>
            <a:off x="2051720" y="5229200"/>
            <a:ext cx="2039341" cy="369332"/>
          </a:xfrm>
          <a:prstGeom prst="rect">
            <a:avLst/>
          </a:prstGeom>
          <a:noFill/>
        </p:spPr>
        <p:txBody>
          <a:bodyPr wrap="none" rtlCol="0">
            <a:spAutoFit/>
          </a:bodyPr>
          <a:lstStyle/>
          <a:p>
            <a:r>
              <a:rPr lang="de-DE" b="1" dirty="0"/>
              <a:t>G</a:t>
            </a:r>
            <a:r>
              <a:rPr lang="de-DE" dirty="0"/>
              <a:t>uanin (</a:t>
            </a:r>
            <a:r>
              <a:rPr lang="de-DE" dirty="0" err="1"/>
              <a:t>Purinbase</a:t>
            </a:r>
            <a:r>
              <a:rPr lang="de-DE" dirty="0"/>
              <a:t>)</a:t>
            </a:r>
          </a:p>
        </p:txBody>
      </p:sp>
      <p:sp>
        <p:nvSpPr>
          <p:cNvPr id="10" name="Textfeld 9">
            <a:extLst>
              <a:ext uri="{FF2B5EF4-FFF2-40B4-BE49-F238E27FC236}">
                <a16:creationId xmlns:a16="http://schemas.microsoft.com/office/drawing/2014/main" id="{942AEFA6-BAB0-4668-B152-B60003079551}"/>
              </a:ext>
            </a:extLst>
          </p:cNvPr>
          <p:cNvSpPr txBox="1"/>
          <p:nvPr/>
        </p:nvSpPr>
        <p:spPr>
          <a:xfrm>
            <a:off x="5220072" y="6021288"/>
            <a:ext cx="2397066" cy="369332"/>
          </a:xfrm>
          <a:prstGeom prst="rect">
            <a:avLst/>
          </a:prstGeom>
          <a:noFill/>
        </p:spPr>
        <p:txBody>
          <a:bodyPr wrap="none" rtlCol="0">
            <a:spAutoFit/>
          </a:bodyPr>
          <a:lstStyle/>
          <a:p>
            <a:r>
              <a:rPr lang="de-DE" b="1" dirty="0"/>
              <a:t>C</a:t>
            </a:r>
            <a:r>
              <a:rPr lang="de-DE" dirty="0"/>
              <a:t>ytosin (</a:t>
            </a:r>
            <a:r>
              <a:rPr lang="de-DE" dirty="0" err="1"/>
              <a:t>Pyrimidinbase</a:t>
            </a:r>
            <a:r>
              <a:rPr lang="de-DE" dirty="0"/>
              <a:t>)</a:t>
            </a:r>
          </a:p>
        </p:txBody>
      </p:sp>
      <p:sp>
        <p:nvSpPr>
          <p:cNvPr id="11" name="Textfeld 10">
            <a:extLst>
              <a:ext uri="{FF2B5EF4-FFF2-40B4-BE49-F238E27FC236}">
                <a16:creationId xmlns:a16="http://schemas.microsoft.com/office/drawing/2014/main" id="{9E5264B2-523A-4C61-82FE-DCBCD758DB46}"/>
              </a:ext>
            </a:extLst>
          </p:cNvPr>
          <p:cNvSpPr txBox="1"/>
          <p:nvPr/>
        </p:nvSpPr>
        <p:spPr>
          <a:xfrm>
            <a:off x="5508104" y="984738"/>
            <a:ext cx="2400272" cy="369332"/>
          </a:xfrm>
          <a:prstGeom prst="rect">
            <a:avLst/>
          </a:prstGeom>
          <a:noFill/>
        </p:spPr>
        <p:txBody>
          <a:bodyPr wrap="none" rtlCol="0">
            <a:spAutoFit/>
          </a:bodyPr>
          <a:lstStyle/>
          <a:p>
            <a:r>
              <a:rPr lang="de-DE" b="1" dirty="0" err="1"/>
              <a:t>T</a:t>
            </a:r>
            <a:r>
              <a:rPr lang="de-DE" dirty="0" err="1"/>
              <a:t>hymin</a:t>
            </a:r>
            <a:r>
              <a:rPr lang="de-DE" dirty="0"/>
              <a:t> (</a:t>
            </a:r>
            <a:r>
              <a:rPr lang="de-DE" dirty="0" err="1"/>
              <a:t>Pyrimidinbase</a:t>
            </a:r>
            <a:r>
              <a:rPr lang="de-DE" dirty="0"/>
              <a:t>)</a:t>
            </a:r>
          </a:p>
        </p:txBody>
      </p:sp>
      <p:sp>
        <p:nvSpPr>
          <p:cNvPr id="12" name="Textfeld 11">
            <a:extLst>
              <a:ext uri="{FF2B5EF4-FFF2-40B4-BE49-F238E27FC236}">
                <a16:creationId xmlns:a16="http://schemas.microsoft.com/office/drawing/2014/main" id="{B0384D9B-27B7-40C6-A7EE-042DEE33851B}"/>
              </a:ext>
            </a:extLst>
          </p:cNvPr>
          <p:cNvSpPr txBox="1"/>
          <p:nvPr/>
        </p:nvSpPr>
        <p:spPr>
          <a:xfrm>
            <a:off x="323528" y="6731042"/>
            <a:ext cx="6984776" cy="253916"/>
          </a:xfrm>
          <a:prstGeom prst="rect">
            <a:avLst/>
          </a:prstGeom>
          <a:noFill/>
        </p:spPr>
        <p:txBody>
          <a:bodyPr wrap="square">
            <a:spAutoFit/>
          </a:bodyPr>
          <a:lstStyle/>
          <a:p>
            <a:r>
              <a:rPr lang="de-DE" sz="1050" b="1" dirty="0"/>
              <a:t>Quelle: (Common Creative) Entdecker &amp; Erfinder; Gestaltung: Ramona von </a:t>
            </a:r>
            <a:r>
              <a:rPr lang="de-DE" sz="1050" b="1" dirty="0" err="1"/>
              <a:t>Linen</a:t>
            </a:r>
            <a:endParaRPr lang="de-DE"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356A3CB-0E8F-4B73-8D8E-79750BF38D92}"/>
              </a:ext>
            </a:extLst>
          </p:cNvPr>
          <p:cNvPicPr>
            <a:picLocks noChangeAspect="1"/>
          </p:cNvPicPr>
          <p:nvPr/>
        </p:nvPicPr>
        <p:blipFill>
          <a:blip r:embed="rId2"/>
          <a:stretch>
            <a:fillRect/>
          </a:stretch>
        </p:blipFill>
        <p:spPr>
          <a:xfrm>
            <a:off x="206961" y="764704"/>
            <a:ext cx="8972550" cy="4667250"/>
          </a:xfrm>
          <a:prstGeom prst="rect">
            <a:avLst/>
          </a:prstGeom>
        </p:spPr>
      </p:pic>
      <p:sp>
        <p:nvSpPr>
          <p:cNvPr id="6" name="Textfeld 5">
            <a:extLst>
              <a:ext uri="{FF2B5EF4-FFF2-40B4-BE49-F238E27FC236}">
                <a16:creationId xmlns:a16="http://schemas.microsoft.com/office/drawing/2014/main" id="{E3D73CFA-C1BD-496D-AF0C-F60A55B92356}"/>
              </a:ext>
            </a:extLst>
          </p:cNvPr>
          <p:cNvSpPr txBox="1"/>
          <p:nvPr/>
        </p:nvSpPr>
        <p:spPr>
          <a:xfrm>
            <a:off x="539552" y="6604084"/>
            <a:ext cx="6984776" cy="253916"/>
          </a:xfrm>
          <a:prstGeom prst="rect">
            <a:avLst/>
          </a:prstGeom>
          <a:noFill/>
        </p:spPr>
        <p:txBody>
          <a:bodyPr wrap="square">
            <a:spAutoFit/>
          </a:bodyPr>
          <a:lstStyle/>
          <a:p>
            <a:r>
              <a:rPr lang="de-DE" sz="1050" b="1" dirty="0"/>
              <a:t>Quelle: (Common Creative) Entdecker &amp; Erfinder; Gestaltung: Ramona von </a:t>
            </a:r>
            <a:r>
              <a:rPr lang="de-DE" sz="1050" b="1" dirty="0" err="1"/>
              <a:t>Linen</a:t>
            </a:r>
            <a:endParaRPr lang="de-DE" sz="10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4A96596-0D2F-4694-9BD2-02AB291E115E}"/>
              </a:ext>
            </a:extLst>
          </p:cNvPr>
          <p:cNvPicPr>
            <a:picLocks noChangeAspect="1"/>
          </p:cNvPicPr>
          <p:nvPr/>
        </p:nvPicPr>
        <p:blipFill>
          <a:blip r:embed="rId2"/>
          <a:stretch>
            <a:fillRect/>
          </a:stretch>
        </p:blipFill>
        <p:spPr>
          <a:xfrm>
            <a:off x="414337" y="314325"/>
            <a:ext cx="8315325" cy="6229350"/>
          </a:xfrm>
          <a:prstGeom prst="rect">
            <a:avLst/>
          </a:prstGeom>
        </p:spPr>
      </p:pic>
      <p:pic>
        <p:nvPicPr>
          <p:cNvPr id="11" name="Grafik 10">
            <a:extLst>
              <a:ext uri="{FF2B5EF4-FFF2-40B4-BE49-F238E27FC236}">
                <a16:creationId xmlns:a16="http://schemas.microsoft.com/office/drawing/2014/main" id="{5D625F7F-74EA-4A7A-8BE7-B77845EBC094}"/>
              </a:ext>
            </a:extLst>
          </p:cNvPr>
          <p:cNvPicPr>
            <a:picLocks noChangeAspect="1"/>
          </p:cNvPicPr>
          <p:nvPr/>
        </p:nvPicPr>
        <p:blipFill rotWithShape="1">
          <a:blip r:embed="rId3"/>
          <a:srcRect t="2794" b="23787"/>
          <a:stretch/>
        </p:blipFill>
        <p:spPr>
          <a:xfrm>
            <a:off x="6350510" y="1366897"/>
            <a:ext cx="662722" cy="532656"/>
          </a:xfrm>
          <a:prstGeom prst="rect">
            <a:avLst/>
          </a:prstGeom>
        </p:spPr>
      </p:pic>
      <p:pic>
        <p:nvPicPr>
          <p:cNvPr id="13" name="Grafik 12">
            <a:extLst>
              <a:ext uri="{FF2B5EF4-FFF2-40B4-BE49-F238E27FC236}">
                <a16:creationId xmlns:a16="http://schemas.microsoft.com/office/drawing/2014/main" id="{A30A32D7-1BB3-4086-B284-8D71CD2C6ACF}"/>
              </a:ext>
            </a:extLst>
          </p:cNvPr>
          <p:cNvPicPr>
            <a:picLocks noChangeAspect="1"/>
          </p:cNvPicPr>
          <p:nvPr/>
        </p:nvPicPr>
        <p:blipFill>
          <a:blip r:embed="rId4"/>
          <a:stretch>
            <a:fillRect/>
          </a:stretch>
        </p:blipFill>
        <p:spPr>
          <a:xfrm>
            <a:off x="7380312" y="1628800"/>
            <a:ext cx="695231" cy="812954"/>
          </a:xfrm>
          <a:prstGeom prst="rect">
            <a:avLst/>
          </a:prstGeom>
        </p:spPr>
      </p:pic>
      <p:sp>
        <p:nvSpPr>
          <p:cNvPr id="16" name="Textfeld 15">
            <a:extLst>
              <a:ext uri="{FF2B5EF4-FFF2-40B4-BE49-F238E27FC236}">
                <a16:creationId xmlns:a16="http://schemas.microsoft.com/office/drawing/2014/main" id="{4CA69BD5-3FCC-4B8F-A826-6C9558406A16}"/>
              </a:ext>
            </a:extLst>
          </p:cNvPr>
          <p:cNvSpPr txBox="1"/>
          <p:nvPr/>
        </p:nvSpPr>
        <p:spPr>
          <a:xfrm>
            <a:off x="1907704" y="3175935"/>
            <a:ext cx="1231876" cy="307777"/>
          </a:xfrm>
          <a:prstGeom prst="rect">
            <a:avLst/>
          </a:prstGeom>
          <a:noFill/>
        </p:spPr>
        <p:txBody>
          <a:bodyPr wrap="none" rtlCol="0">
            <a:spAutoFit/>
          </a:bodyPr>
          <a:lstStyle/>
          <a:p>
            <a:r>
              <a:rPr lang="de-DE" sz="1400" b="1" dirty="0"/>
              <a:t>(Waschmittel)</a:t>
            </a:r>
          </a:p>
        </p:txBody>
      </p:sp>
      <p:pic>
        <p:nvPicPr>
          <p:cNvPr id="18" name="Grafik 17">
            <a:extLst>
              <a:ext uri="{FF2B5EF4-FFF2-40B4-BE49-F238E27FC236}">
                <a16:creationId xmlns:a16="http://schemas.microsoft.com/office/drawing/2014/main" id="{A28936A6-7714-4449-9A48-63A6F4B19CC7}"/>
              </a:ext>
            </a:extLst>
          </p:cNvPr>
          <p:cNvPicPr>
            <a:picLocks noChangeAspect="1"/>
          </p:cNvPicPr>
          <p:nvPr/>
        </p:nvPicPr>
        <p:blipFill>
          <a:blip r:embed="rId5"/>
          <a:stretch>
            <a:fillRect/>
          </a:stretch>
        </p:blipFill>
        <p:spPr>
          <a:xfrm>
            <a:off x="2793491" y="1152735"/>
            <a:ext cx="436393" cy="476065"/>
          </a:xfrm>
          <a:prstGeom prst="rect">
            <a:avLst/>
          </a:prstGeom>
        </p:spPr>
      </p:pic>
      <p:sp>
        <p:nvSpPr>
          <p:cNvPr id="2" name="Textfeld 1">
            <a:extLst>
              <a:ext uri="{FF2B5EF4-FFF2-40B4-BE49-F238E27FC236}">
                <a16:creationId xmlns:a16="http://schemas.microsoft.com/office/drawing/2014/main" id="{CD811629-C586-4C3D-A3FC-DDB0E8015778}"/>
              </a:ext>
            </a:extLst>
          </p:cNvPr>
          <p:cNvSpPr txBox="1"/>
          <p:nvPr/>
        </p:nvSpPr>
        <p:spPr>
          <a:xfrm>
            <a:off x="7155787" y="2492896"/>
            <a:ext cx="1543308" cy="307777"/>
          </a:xfrm>
          <a:prstGeom prst="rect">
            <a:avLst/>
          </a:prstGeom>
          <a:noFill/>
        </p:spPr>
        <p:txBody>
          <a:bodyPr wrap="none" rtlCol="0">
            <a:spAutoFit/>
          </a:bodyPr>
          <a:lstStyle/>
          <a:p>
            <a:r>
              <a:rPr lang="de-DE" sz="1400" dirty="0"/>
              <a:t>Erlenmeyerkolben</a:t>
            </a:r>
          </a:p>
        </p:txBody>
      </p:sp>
      <p:sp>
        <p:nvSpPr>
          <p:cNvPr id="10" name="Textfeld 9">
            <a:extLst>
              <a:ext uri="{FF2B5EF4-FFF2-40B4-BE49-F238E27FC236}">
                <a16:creationId xmlns:a16="http://schemas.microsoft.com/office/drawing/2014/main" id="{0DAA726F-BBBB-4C76-94CB-29B286A4FED7}"/>
              </a:ext>
            </a:extLst>
          </p:cNvPr>
          <p:cNvSpPr txBox="1"/>
          <p:nvPr/>
        </p:nvSpPr>
        <p:spPr>
          <a:xfrm>
            <a:off x="395536" y="6592502"/>
            <a:ext cx="6984776" cy="253916"/>
          </a:xfrm>
          <a:prstGeom prst="rect">
            <a:avLst/>
          </a:prstGeom>
          <a:noFill/>
        </p:spPr>
        <p:txBody>
          <a:bodyPr wrap="square">
            <a:spAutoFit/>
          </a:bodyPr>
          <a:lstStyle/>
          <a:p>
            <a:r>
              <a:rPr lang="de-DE" sz="1050" b="1" dirty="0"/>
              <a:t>Quelle: (Common Creative) Entdecker &amp; Erfinder; Gestaltung: Ramona von </a:t>
            </a:r>
            <a:r>
              <a:rPr lang="de-DE" sz="1050" b="1" dirty="0" err="1"/>
              <a:t>Linen</a:t>
            </a:r>
            <a:endParaRPr lang="de-DE" sz="1050" dirty="0"/>
          </a:p>
        </p:txBody>
      </p:sp>
    </p:spTree>
    <p:extLst>
      <p:ext uri="{BB962C8B-B14F-4D97-AF65-F5344CB8AC3E}">
        <p14:creationId xmlns:p14="http://schemas.microsoft.com/office/powerpoint/2010/main" val="316315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5003694A-A63A-46F5-8B1D-ED8501D70E16}"/>
              </a:ext>
            </a:extLst>
          </p:cNvPr>
          <p:cNvSpPr txBox="1"/>
          <p:nvPr/>
        </p:nvSpPr>
        <p:spPr>
          <a:xfrm>
            <a:off x="395536" y="2607843"/>
            <a:ext cx="5730536" cy="2031325"/>
          </a:xfrm>
          <a:prstGeom prst="rect">
            <a:avLst/>
          </a:prstGeom>
          <a:noFill/>
        </p:spPr>
        <p:txBody>
          <a:bodyPr wrap="square">
            <a:spAutoFit/>
          </a:bodyPr>
          <a:lstStyle/>
          <a:p>
            <a:pPr marL="400050" indent="-400050">
              <a:buAutoNum type="romanUcPeriod"/>
            </a:pPr>
            <a:r>
              <a:rPr lang="de-DE" b="1" dirty="0"/>
              <a:t>Vorbereitung:</a:t>
            </a:r>
            <a:r>
              <a:rPr lang="de-DE" dirty="0"/>
              <a:t> </a:t>
            </a:r>
          </a:p>
          <a:p>
            <a:r>
              <a:rPr lang="de-DE" dirty="0"/>
              <a:t>-</a:t>
            </a:r>
            <a:r>
              <a:rPr lang="de-DE" sz="1800" dirty="0"/>
              <a:t>50ml Ethanol werden im Becherglas auf Eis gekühlt.</a:t>
            </a:r>
          </a:p>
          <a:p>
            <a:r>
              <a:rPr lang="de-DE" sz="1800" dirty="0"/>
              <a:t>-Es werden 100ml destilliertes Wasser im Becherglas mit 3,5 g Kochsalz gemischt und 7 ml Spülmittel hinzugegeben. </a:t>
            </a:r>
          </a:p>
          <a:p>
            <a:r>
              <a:rPr lang="de-DE" sz="1800" dirty="0"/>
              <a:t>-25g Tomaten oder Zwiebeln (etwa die Größe einer kleinen Kirschtomate) werden in kleine Stücke geschnitten.</a:t>
            </a:r>
          </a:p>
          <a:p>
            <a:endParaRPr lang="de-DE" dirty="0"/>
          </a:p>
        </p:txBody>
      </p:sp>
      <p:sp>
        <p:nvSpPr>
          <p:cNvPr id="21" name="Rectangle 1">
            <a:extLst>
              <a:ext uri="{FF2B5EF4-FFF2-40B4-BE49-F238E27FC236}">
                <a16:creationId xmlns:a16="http://schemas.microsoft.com/office/drawing/2014/main" id="{17699559-816F-474C-86ED-5286D5680140}"/>
              </a:ext>
            </a:extLst>
          </p:cNvPr>
          <p:cNvSpPr>
            <a:spLocks noChangeArrowheads="1"/>
          </p:cNvSpPr>
          <p:nvPr/>
        </p:nvSpPr>
        <p:spPr bwMode="auto">
          <a:xfrm>
            <a:off x="395536" y="4689414"/>
            <a:ext cx="8496944"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800" b="1" i="0" u="none" strike="noStrike" cap="none" normalizeH="0" baseline="0" dirty="0">
                <a:ln>
                  <a:noFill/>
                </a:ln>
                <a:solidFill>
                  <a:schemeClr val="tx1"/>
                </a:solidFill>
                <a:effectLst/>
              </a:rPr>
              <a:t>Die Aufgabe des Spülmittels (</a:t>
            </a:r>
            <a:r>
              <a:rPr kumimoji="0" lang="de-DE" altLang="de-DE" sz="1800" b="1" i="0" u="none" strike="noStrike" cap="none" normalizeH="0" baseline="0" dirty="0" err="1">
                <a:ln>
                  <a:noFill/>
                </a:ln>
                <a:solidFill>
                  <a:schemeClr val="tx1"/>
                </a:solidFill>
                <a:effectLst/>
              </a:rPr>
              <a:t>Detergenz</a:t>
            </a:r>
            <a:r>
              <a:rPr kumimoji="0" lang="de-DE" altLang="de-DE" sz="1800" b="1" i="0" u="none" strike="noStrike" cap="none" normalizeH="0" baseline="0" dirty="0">
                <a:ln>
                  <a:noFill/>
                </a:ln>
                <a:solidFill>
                  <a:schemeClr val="tx1"/>
                </a:solidFill>
                <a:effectLst/>
              </a:rPr>
              <a:t>):</a:t>
            </a:r>
            <a:br>
              <a:rPr kumimoji="0" lang="de-DE" altLang="de-DE" sz="1800" b="0" i="0" u="none" strike="noStrike" cap="none" normalizeH="0" baseline="0" dirty="0">
                <a:ln>
                  <a:noFill/>
                </a:ln>
                <a:solidFill>
                  <a:schemeClr val="tx1"/>
                </a:solidFill>
                <a:effectLst/>
              </a:rPr>
            </a:br>
            <a:r>
              <a:rPr kumimoji="0" lang="de-DE" altLang="de-DE" sz="1800" b="0" i="0" u="none" strike="noStrike" cap="none" normalizeH="0" baseline="0" dirty="0">
                <a:ln>
                  <a:noFill/>
                </a:ln>
                <a:solidFill>
                  <a:schemeClr val="tx1"/>
                </a:solidFill>
                <a:effectLst/>
              </a:rPr>
              <a:t>Zellen und ihre Zellkerne sind von einer Fettmembran (Lipid-Doppelschicht) umgeben. Das Spülmittel wirkt als </a:t>
            </a:r>
            <a:r>
              <a:rPr kumimoji="0" lang="de-DE" altLang="de-DE" sz="1800" b="1" i="0" u="none" strike="noStrike" cap="none" normalizeH="0" baseline="0" dirty="0" err="1">
                <a:ln>
                  <a:noFill/>
                </a:ln>
                <a:solidFill>
                  <a:schemeClr val="tx1"/>
                </a:solidFill>
                <a:effectLst/>
              </a:rPr>
              <a:t>Detergenz</a:t>
            </a:r>
            <a:r>
              <a:rPr kumimoji="0" lang="de-DE" altLang="de-DE" sz="1800" b="0" i="0" u="none" strike="noStrike" cap="none" normalizeH="0" baseline="0" dirty="0">
                <a:ln>
                  <a:noFill/>
                </a:ln>
                <a:solidFill>
                  <a:schemeClr val="tx1"/>
                </a:solidFill>
                <a:effectLst/>
              </a:rPr>
              <a:t>. Es löst diese Fettmembranen auf, ähnlich wie es Fett beim Geschirrspülen löst. Dadurch werden die Zellen und Zellkerne aufgebrochen (lysiert), und die DNS wird freigesetzt.</a:t>
            </a:r>
          </a:p>
        </p:txBody>
      </p:sp>
      <p:sp>
        <p:nvSpPr>
          <p:cNvPr id="23" name="Textfeld 22">
            <a:extLst>
              <a:ext uri="{FF2B5EF4-FFF2-40B4-BE49-F238E27FC236}">
                <a16:creationId xmlns:a16="http://schemas.microsoft.com/office/drawing/2014/main" id="{B44CC418-CEDD-47E5-93ED-0E70598C82AE}"/>
              </a:ext>
            </a:extLst>
          </p:cNvPr>
          <p:cNvSpPr txBox="1"/>
          <p:nvPr/>
        </p:nvSpPr>
        <p:spPr>
          <a:xfrm>
            <a:off x="305865" y="6365516"/>
            <a:ext cx="8992333" cy="461665"/>
          </a:xfrm>
          <a:prstGeom prst="rect">
            <a:avLst/>
          </a:prstGeom>
          <a:noFill/>
        </p:spPr>
        <p:txBody>
          <a:bodyPr wrap="none" rtlCol="0">
            <a:spAutoFit/>
          </a:bodyPr>
          <a:lstStyle/>
          <a:p>
            <a:r>
              <a:rPr lang="de-DE" sz="1200" b="1" dirty="0"/>
              <a:t>Quelle: (Common Creative) C. Schlemm angelehnt an: Diethard Baron et al. :Grüne Reihe Materialien SII: Genetik. Schroedel-Verlag(2004) </a:t>
            </a:r>
          </a:p>
          <a:p>
            <a:r>
              <a:rPr lang="de-DE" sz="1200" b="1" dirty="0"/>
              <a:t>Seite:55; Bildquellen: links: Ramona von </a:t>
            </a:r>
            <a:r>
              <a:rPr lang="de-DE" sz="1200" b="1" dirty="0" err="1"/>
              <a:t>Linen</a:t>
            </a:r>
            <a:r>
              <a:rPr lang="de-DE" sz="1200" b="1" dirty="0"/>
              <a:t>  und rechts:  KI- Nano </a:t>
            </a:r>
            <a:r>
              <a:rPr lang="de-DE" sz="1200" b="1" dirty="0" err="1"/>
              <a:t>Banana</a:t>
            </a:r>
            <a:endParaRPr lang="de-DE" sz="1200" b="1" dirty="0"/>
          </a:p>
        </p:txBody>
      </p:sp>
      <p:pic>
        <p:nvPicPr>
          <p:cNvPr id="25" name="Grafik 24">
            <a:extLst>
              <a:ext uri="{FF2B5EF4-FFF2-40B4-BE49-F238E27FC236}">
                <a16:creationId xmlns:a16="http://schemas.microsoft.com/office/drawing/2014/main" id="{A5E153BA-33BF-4939-90E4-8B572BFEFB0C}"/>
              </a:ext>
            </a:extLst>
          </p:cNvPr>
          <p:cNvPicPr>
            <a:picLocks noChangeAspect="1"/>
          </p:cNvPicPr>
          <p:nvPr/>
        </p:nvPicPr>
        <p:blipFill rotWithShape="1">
          <a:blip r:embed="rId2"/>
          <a:srcRect b="13543"/>
          <a:stretch/>
        </p:blipFill>
        <p:spPr>
          <a:xfrm>
            <a:off x="509490" y="30819"/>
            <a:ext cx="4279171" cy="2488710"/>
          </a:xfrm>
          <a:prstGeom prst="rect">
            <a:avLst/>
          </a:prstGeom>
        </p:spPr>
      </p:pic>
      <p:pic>
        <p:nvPicPr>
          <p:cNvPr id="5" name="Grafik 4">
            <a:extLst>
              <a:ext uri="{FF2B5EF4-FFF2-40B4-BE49-F238E27FC236}">
                <a16:creationId xmlns:a16="http://schemas.microsoft.com/office/drawing/2014/main" id="{ABBF1174-DCE6-4893-A9C3-13B2D249D289}"/>
              </a:ext>
            </a:extLst>
          </p:cNvPr>
          <p:cNvPicPr>
            <a:picLocks noChangeAspect="1"/>
          </p:cNvPicPr>
          <p:nvPr/>
        </p:nvPicPr>
        <p:blipFill>
          <a:blip r:embed="rId3"/>
          <a:stretch>
            <a:fillRect/>
          </a:stretch>
        </p:blipFill>
        <p:spPr>
          <a:xfrm>
            <a:off x="6372200" y="502518"/>
            <a:ext cx="2009653" cy="2079921"/>
          </a:xfrm>
          <a:prstGeom prst="rect">
            <a:avLst/>
          </a:prstGeom>
        </p:spPr>
      </p:pic>
      <p:sp>
        <p:nvSpPr>
          <p:cNvPr id="13" name="Textfeld 12">
            <a:extLst>
              <a:ext uri="{FF2B5EF4-FFF2-40B4-BE49-F238E27FC236}">
                <a16:creationId xmlns:a16="http://schemas.microsoft.com/office/drawing/2014/main" id="{874CEF82-3229-4DCF-B541-3D3B0DF48C24}"/>
              </a:ext>
            </a:extLst>
          </p:cNvPr>
          <p:cNvSpPr txBox="1"/>
          <p:nvPr/>
        </p:nvSpPr>
        <p:spPr>
          <a:xfrm>
            <a:off x="6227197" y="2632685"/>
            <a:ext cx="2679100" cy="1754326"/>
          </a:xfrm>
          <a:prstGeom prst="rect">
            <a:avLst/>
          </a:prstGeom>
          <a:noFill/>
        </p:spPr>
        <p:txBody>
          <a:bodyPr wrap="square">
            <a:spAutoFit/>
          </a:bodyPr>
          <a:lstStyle/>
          <a:p>
            <a:r>
              <a:rPr lang="de-DE" b="1" dirty="0"/>
              <a:t>II. Homogenisieren:</a:t>
            </a:r>
            <a:r>
              <a:rPr lang="de-DE" dirty="0"/>
              <a:t> Mit Mörser und Pistill homogenisieren der Stücke und zur Kochsalz-Spülmittellösung hinzugeben.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C0567749-440A-454C-8130-211D926BA72B}"/>
              </a:ext>
            </a:extLst>
          </p:cNvPr>
          <p:cNvSpPr txBox="1"/>
          <p:nvPr/>
        </p:nvSpPr>
        <p:spPr>
          <a:xfrm>
            <a:off x="3100946" y="3179218"/>
            <a:ext cx="3024336" cy="1754326"/>
          </a:xfrm>
          <a:prstGeom prst="rect">
            <a:avLst/>
          </a:prstGeom>
          <a:noFill/>
        </p:spPr>
        <p:txBody>
          <a:bodyPr wrap="square">
            <a:spAutoFit/>
          </a:bodyPr>
          <a:lstStyle/>
          <a:p>
            <a:r>
              <a:rPr lang="de-DE" b="1" dirty="0"/>
              <a:t>IV. Filtration:</a:t>
            </a:r>
            <a:r>
              <a:rPr lang="de-DE" dirty="0"/>
              <a:t> </a:t>
            </a:r>
            <a:r>
              <a:rPr lang="de-DE" sz="1800" dirty="0"/>
              <a:t>Der Suspension aus dem Wasserbad wird warm filtriert und das Filtrat wird in einem Erlen-</a:t>
            </a:r>
            <a:r>
              <a:rPr lang="de-DE" sz="1800" dirty="0" err="1"/>
              <a:t>meyerkolben</a:t>
            </a:r>
            <a:r>
              <a:rPr lang="de-DE" sz="1800" dirty="0"/>
              <a:t> aufgefangen.</a:t>
            </a:r>
          </a:p>
          <a:p>
            <a:endParaRPr lang="de-DE" dirty="0"/>
          </a:p>
        </p:txBody>
      </p:sp>
      <p:sp>
        <p:nvSpPr>
          <p:cNvPr id="15" name="Textfeld 14">
            <a:extLst>
              <a:ext uri="{FF2B5EF4-FFF2-40B4-BE49-F238E27FC236}">
                <a16:creationId xmlns:a16="http://schemas.microsoft.com/office/drawing/2014/main" id="{F6DC042D-651D-48BF-BDA6-7750B6F902ED}"/>
              </a:ext>
            </a:extLst>
          </p:cNvPr>
          <p:cNvSpPr txBox="1"/>
          <p:nvPr/>
        </p:nvSpPr>
        <p:spPr>
          <a:xfrm>
            <a:off x="6156176" y="2854249"/>
            <a:ext cx="2678372" cy="2031325"/>
          </a:xfrm>
          <a:prstGeom prst="rect">
            <a:avLst/>
          </a:prstGeom>
          <a:noFill/>
        </p:spPr>
        <p:txBody>
          <a:bodyPr wrap="square">
            <a:spAutoFit/>
          </a:bodyPr>
          <a:lstStyle/>
          <a:p>
            <a:endParaRPr lang="de-DE" dirty="0"/>
          </a:p>
          <a:p>
            <a:pPr rtl="0"/>
            <a:r>
              <a:rPr lang="de-DE" b="1" dirty="0">
                <a:effectLst/>
              </a:rPr>
              <a:t>V. Enzymdeaktivierung:</a:t>
            </a:r>
            <a:r>
              <a:rPr lang="de-DE" dirty="0">
                <a:effectLst/>
              </a:rPr>
              <a:t> Zum Filtrat etwas Waschmittel (0,7g) hinzugeben, um Proteine wie Nukleasen und Histone abzubauen.</a:t>
            </a:r>
          </a:p>
        </p:txBody>
      </p:sp>
      <p:sp>
        <p:nvSpPr>
          <p:cNvPr id="17" name="Textfeld 16">
            <a:extLst>
              <a:ext uri="{FF2B5EF4-FFF2-40B4-BE49-F238E27FC236}">
                <a16:creationId xmlns:a16="http://schemas.microsoft.com/office/drawing/2014/main" id="{4F8EF687-BE12-4E75-92B7-B88255FB88DE}"/>
              </a:ext>
            </a:extLst>
          </p:cNvPr>
          <p:cNvSpPr txBox="1"/>
          <p:nvPr/>
        </p:nvSpPr>
        <p:spPr>
          <a:xfrm>
            <a:off x="268288" y="4980512"/>
            <a:ext cx="7686600" cy="1200329"/>
          </a:xfrm>
          <a:prstGeom prst="rect">
            <a:avLst/>
          </a:prstGeom>
          <a:noFill/>
          <a:ln>
            <a:solidFill>
              <a:schemeClr val="accent1"/>
            </a:solidFill>
          </a:ln>
        </p:spPr>
        <p:txBody>
          <a:bodyPr wrap="square">
            <a:spAutoFit/>
          </a:bodyPr>
          <a:lstStyle/>
          <a:p>
            <a:r>
              <a:rPr lang="de-DE" b="1" dirty="0"/>
              <a:t>Die Aufgabe des Waschmittels :</a:t>
            </a:r>
            <a:br>
              <a:rPr lang="de-DE" dirty="0"/>
            </a:br>
            <a:r>
              <a:rPr lang="de-DE" dirty="0"/>
              <a:t>Ein Waschmittel, das </a:t>
            </a:r>
            <a:r>
              <a:rPr lang="de-DE" b="1" dirty="0"/>
              <a:t>Proteasen</a:t>
            </a:r>
            <a:r>
              <a:rPr lang="de-DE" dirty="0"/>
              <a:t> enthält, erfüllt hier eine wichtige Aufgabe. Proteasen sind Enzyme, die Proteine in kleine Stücke zerschneiden. Warum wurde das Waschmittel nicht am Anfang schon hinzugeben? </a:t>
            </a:r>
          </a:p>
        </p:txBody>
      </p:sp>
      <p:sp>
        <p:nvSpPr>
          <p:cNvPr id="18" name="Textfeld 17">
            <a:extLst>
              <a:ext uri="{FF2B5EF4-FFF2-40B4-BE49-F238E27FC236}">
                <a16:creationId xmlns:a16="http://schemas.microsoft.com/office/drawing/2014/main" id="{C0B71BB9-784D-44FB-9801-C12256713573}"/>
              </a:ext>
            </a:extLst>
          </p:cNvPr>
          <p:cNvSpPr txBox="1"/>
          <p:nvPr/>
        </p:nvSpPr>
        <p:spPr>
          <a:xfrm>
            <a:off x="189929" y="6581001"/>
            <a:ext cx="4479368" cy="276999"/>
          </a:xfrm>
          <a:prstGeom prst="rect">
            <a:avLst/>
          </a:prstGeom>
          <a:noFill/>
        </p:spPr>
        <p:txBody>
          <a:bodyPr wrap="none" rtlCol="0">
            <a:spAutoFit/>
          </a:bodyPr>
          <a:lstStyle/>
          <a:p>
            <a:r>
              <a:rPr lang="de-DE" sz="1200" b="1" dirty="0"/>
              <a:t>Quelle: (Common Creative) C. Schlemm Bildquelle: KI- Nano </a:t>
            </a:r>
            <a:r>
              <a:rPr lang="de-DE" sz="1200" b="1" dirty="0" err="1"/>
              <a:t>Banana</a:t>
            </a:r>
            <a:endParaRPr lang="de-DE" sz="1200" b="1" dirty="0"/>
          </a:p>
        </p:txBody>
      </p:sp>
      <p:pic>
        <p:nvPicPr>
          <p:cNvPr id="3" name="Grafik 2">
            <a:extLst>
              <a:ext uri="{FF2B5EF4-FFF2-40B4-BE49-F238E27FC236}">
                <a16:creationId xmlns:a16="http://schemas.microsoft.com/office/drawing/2014/main" id="{EBECA361-FAD4-4F91-9F20-09FFFCF7D6FA}"/>
              </a:ext>
            </a:extLst>
          </p:cNvPr>
          <p:cNvPicPr>
            <a:picLocks noChangeAspect="1"/>
          </p:cNvPicPr>
          <p:nvPr/>
        </p:nvPicPr>
        <p:blipFill rotWithShape="1">
          <a:blip r:embed="rId2"/>
          <a:srcRect l="-1" r="2882" b="41453"/>
          <a:stretch/>
        </p:blipFill>
        <p:spPr>
          <a:xfrm>
            <a:off x="2902440" y="924736"/>
            <a:ext cx="3222842" cy="2068083"/>
          </a:xfrm>
          <a:prstGeom prst="rect">
            <a:avLst/>
          </a:prstGeom>
        </p:spPr>
      </p:pic>
      <p:pic>
        <p:nvPicPr>
          <p:cNvPr id="7" name="Grafik 6">
            <a:extLst>
              <a:ext uri="{FF2B5EF4-FFF2-40B4-BE49-F238E27FC236}">
                <a16:creationId xmlns:a16="http://schemas.microsoft.com/office/drawing/2014/main" id="{188A772F-9AAB-4AC5-AE80-B7B6503BB4A4}"/>
              </a:ext>
            </a:extLst>
          </p:cNvPr>
          <p:cNvPicPr>
            <a:picLocks noChangeAspect="1"/>
          </p:cNvPicPr>
          <p:nvPr/>
        </p:nvPicPr>
        <p:blipFill>
          <a:blip r:embed="rId3"/>
          <a:stretch>
            <a:fillRect/>
          </a:stretch>
        </p:blipFill>
        <p:spPr>
          <a:xfrm>
            <a:off x="6466098" y="549920"/>
            <a:ext cx="2058528" cy="2485769"/>
          </a:xfrm>
          <a:prstGeom prst="rect">
            <a:avLst/>
          </a:prstGeom>
        </p:spPr>
      </p:pic>
      <p:sp>
        <p:nvSpPr>
          <p:cNvPr id="14" name="Textfeld 13">
            <a:extLst>
              <a:ext uri="{FF2B5EF4-FFF2-40B4-BE49-F238E27FC236}">
                <a16:creationId xmlns:a16="http://schemas.microsoft.com/office/drawing/2014/main" id="{38539A25-1AB3-4290-8793-7B2921E096FF}"/>
              </a:ext>
            </a:extLst>
          </p:cNvPr>
          <p:cNvSpPr txBox="1"/>
          <p:nvPr/>
        </p:nvSpPr>
        <p:spPr>
          <a:xfrm>
            <a:off x="189929" y="2948997"/>
            <a:ext cx="2911017" cy="1169551"/>
          </a:xfrm>
          <a:prstGeom prst="rect">
            <a:avLst/>
          </a:prstGeom>
          <a:noFill/>
        </p:spPr>
        <p:txBody>
          <a:bodyPr wrap="square">
            <a:spAutoFit/>
          </a:bodyPr>
          <a:lstStyle/>
          <a:p>
            <a:endParaRPr lang="de-DE" sz="1600" dirty="0"/>
          </a:p>
          <a:p>
            <a:r>
              <a:rPr lang="de-DE" b="1" dirty="0"/>
              <a:t>III. </a:t>
            </a:r>
            <a:r>
              <a:rPr lang="de-DE" dirty="0"/>
              <a:t>Das Becherglas wird für 20 min in ein 55</a:t>
            </a:r>
            <a:r>
              <a:rPr lang="de-DE" baseline="30000" dirty="0"/>
              <a:t>∘</a:t>
            </a:r>
            <a:r>
              <a:rPr lang="de-DE" dirty="0"/>
              <a:t>C warmes Wasserbad gestellt. </a:t>
            </a:r>
            <a:endParaRPr lang="de-DE" sz="1600" dirty="0"/>
          </a:p>
        </p:txBody>
      </p:sp>
      <p:pic>
        <p:nvPicPr>
          <p:cNvPr id="10" name="Grafik 9">
            <a:extLst>
              <a:ext uri="{FF2B5EF4-FFF2-40B4-BE49-F238E27FC236}">
                <a16:creationId xmlns:a16="http://schemas.microsoft.com/office/drawing/2014/main" id="{35203681-EB39-4FB4-B4FC-C1BC2D106635}"/>
              </a:ext>
            </a:extLst>
          </p:cNvPr>
          <p:cNvPicPr>
            <a:picLocks noChangeAspect="1"/>
          </p:cNvPicPr>
          <p:nvPr/>
        </p:nvPicPr>
        <p:blipFill>
          <a:blip r:embed="rId4"/>
          <a:stretch>
            <a:fillRect/>
          </a:stretch>
        </p:blipFill>
        <p:spPr>
          <a:xfrm>
            <a:off x="260742" y="801462"/>
            <a:ext cx="2417161" cy="2270810"/>
          </a:xfrm>
          <a:prstGeom prst="rect">
            <a:avLst/>
          </a:prstGeom>
        </p:spPr>
      </p:pic>
    </p:spTree>
    <p:extLst>
      <p:ext uri="{BB962C8B-B14F-4D97-AF65-F5344CB8AC3E}">
        <p14:creationId xmlns:p14="http://schemas.microsoft.com/office/powerpoint/2010/main" val="203849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9F22A148-FFBF-46AD-9C8B-42960561F2B6}"/>
              </a:ext>
            </a:extLst>
          </p:cNvPr>
          <p:cNvSpPr txBox="1"/>
          <p:nvPr/>
        </p:nvSpPr>
        <p:spPr>
          <a:xfrm>
            <a:off x="395536" y="4067113"/>
            <a:ext cx="4176464" cy="2092881"/>
          </a:xfrm>
          <a:prstGeom prst="rect">
            <a:avLst/>
          </a:prstGeom>
          <a:noFill/>
        </p:spPr>
        <p:txBody>
          <a:bodyPr wrap="square">
            <a:spAutoFit/>
          </a:bodyPr>
          <a:lstStyle/>
          <a:p>
            <a:r>
              <a:rPr lang="de-DE" b="1" dirty="0"/>
              <a:t>VI. Fällung der DNS (Präzipitation)</a:t>
            </a:r>
          </a:p>
          <a:p>
            <a:r>
              <a:rPr lang="de-DE" sz="1600" dirty="0"/>
              <a:t>Etwas vom Filtrat in ein Reagenzglas geben und zur Fällung der DNS </a:t>
            </a:r>
            <a:r>
              <a:rPr lang="de-DE" sz="1600" b="1" dirty="0"/>
              <a:t>kaltes </a:t>
            </a:r>
            <a:r>
              <a:rPr lang="de-DE" sz="1600" dirty="0"/>
              <a:t>Ethanol auf Eis langsam an der Wand entlang mit einer Tropfpipette hinzugeben. Arbeiten Sie dabei idealerweise auf Eis. Die DNS fällt an der Grenzschicht als sichtbare, trübe, weiße Substanz aus.</a:t>
            </a:r>
          </a:p>
        </p:txBody>
      </p:sp>
      <p:sp>
        <p:nvSpPr>
          <p:cNvPr id="9" name="Rectangle 1">
            <a:extLst>
              <a:ext uri="{FF2B5EF4-FFF2-40B4-BE49-F238E27FC236}">
                <a16:creationId xmlns:a16="http://schemas.microsoft.com/office/drawing/2014/main" id="{F98E8E35-D9A6-4157-8F34-025996D98176}"/>
              </a:ext>
            </a:extLst>
          </p:cNvPr>
          <p:cNvSpPr>
            <a:spLocks noChangeArrowheads="1"/>
          </p:cNvSpPr>
          <p:nvPr/>
        </p:nvSpPr>
        <p:spPr bwMode="auto">
          <a:xfrm>
            <a:off x="353573" y="439268"/>
            <a:ext cx="824440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2400" b="1" i="0" u="none" strike="noStrike" cap="none" normalizeH="0" baseline="0" dirty="0">
                <a:ln>
                  <a:noFill/>
                </a:ln>
                <a:solidFill>
                  <a:schemeClr val="tx1"/>
                </a:solidFill>
                <a:effectLst/>
              </a:rPr>
              <a:t>Die Fällung der DNS mit kaltem Ethanol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endParaRPr>
          </a:p>
        </p:txBody>
      </p:sp>
      <p:sp>
        <p:nvSpPr>
          <p:cNvPr id="10" name="Textfeld 9">
            <a:extLst>
              <a:ext uri="{FF2B5EF4-FFF2-40B4-BE49-F238E27FC236}">
                <a16:creationId xmlns:a16="http://schemas.microsoft.com/office/drawing/2014/main" id="{0C5E289B-AE08-4950-9D4C-B74201D40C19}"/>
              </a:ext>
            </a:extLst>
          </p:cNvPr>
          <p:cNvSpPr txBox="1"/>
          <p:nvPr/>
        </p:nvSpPr>
        <p:spPr>
          <a:xfrm>
            <a:off x="338767" y="6581001"/>
            <a:ext cx="5007268" cy="276999"/>
          </a:xfrm>
          <a:prstGeom prst="rect">
            <a:avLst/>
          </a:prstGeom>
          <a:noFill/>
        </p:spPr>
        <p:txBody>
          <a:bodyPr wrap="none" rtlCol="0">
            <a:spAutoFit/>
          </a:bodyPr>
          <a:lstStyle/>
          <a:p>
            <a:r>
              <a:rPr lang="de-DE" sz="1200" b="1" dirty="0"/>
              <a:t>Quelle: (CC) Entdecker &amp; Erfinder; Bildquelle: KI- Nano </a:t>
            </a:r>
            <a:r>
              <a:rPr lang="de-DE" sz="1200" b="1" dirty="0" err="1"/>
              <a:t>Banana</a:t>
            </a:r>
            <a:r>
              <a:rPr lang="de-DE" sz="1200" b="1" dirty="0"/>
              <a:t> überarbeitet</a:t>
            </a:r>
          </a:p>
        </p:txBody>
      </p:sp>
      <p:pic>
        <p:nvPicPr>
          <p:cNvPr id="3" name="Grafik 2">
            <a:extLst>
              <a:ext uri="{FF2B5EF4-FFF2-40B4-BE49-F238E27FC236}">
                <a16:creationId xmlns:a16="http://schemas.microsoft.com/office/drawing/2014/main" id="{2EC61FA1-F613-48E5-8695-814A31DBBDA2}"/>
              </a:ext>
            </a:extLst>
          </p:cNvPr>
          <p:cNvPicPr>
            <a:picLocks noChangeAspect="1"/>
          </p:cNvPicPr>
          <p:nvPr/>
        </p:nvPicPr>
        <p:blipFill>
          <a:blip r:embed="rId2"/>
          <a:stretch>
            <a:fillRect/>
          </a:stretch>
        </p:blipFill>
        <p:spPr>
          <a:xfrm>
            <a:off x="491773" y="1763729"/>
            <a:ext cx="1736842" cy="2097320"/>
          </a:xfrm>
          <a:prstGeom prst="rect">
            <a:avLst/>
          </a:prstGeom>
        </p:spPr>
      </p:pic>
      <p:sp>
        <p:nvSpPr>
          <p:cNvPr id="16" name="Textfeld 15">
            <a:extLst>
              <a:ext uri="{FF2B5EF4-FFF2-40B4-BE49-F238E27FC236}">
                <a16:creationId xmlns:a16="http://schemas.microsoft.com/office/drawing/2014/main" id="{B98872B6-F8DD-49B4-B748-AC5405E955C8}"/>
              </a:ext>
            </a:extLst>
          </p:cNvPr>
          <p:cNvSpPr txBox="1"/>
          <p:nvPr/>
        </p:nvSpPr>
        <p:spPr>
          <a:xfrm>
            <a:off x="6976572" y="1048154"/>
            <a:ext cx="2199005" cy="830997"/>
          </a:xfrm>
          <a:prstGeom prst="rect">
            <a:avLst/>
          </a:prstGeom>
          <a:noFill/>
        </p:spPr>
        <p:txBody>
          <a:bodyPr wrap="square" rtlCol="0">
            <a:spAutoFit/>
          </a:bodyPr>
          <a:lstStyle/>
          <a:p>
            <a:r>
              <a:rPr lang="de-DE" sz="1600" dirty="0"/>
              <a:t>An der Grenzschicht </a:t>
            </a:r>
          </a:p>
          <a:p>
            <a:r>
              <a:rPr lang="de-DE" sz="1600" dirty="0"/>
              <a:t>zwischen Ethanol und </a:t>
            </a:r>
            <a:r>
              <a:rPr lang="de-DE" sz="1600" dirty="0" err="1"/>
              <a:t>saliner</a:t>
            </a:r>
            <a:r>
              <a:rPr lang="de-DE" sz="1600" dirty="0"/>
              <a:t> Lösung</a:t>
            </a:r>
          </a:p>
        </p:txBody>
      </p:sp>
      <p:grpSp>
        <p:nvGrpSpPr>
          <p:cNvPr id="26" name="Gruppieren 25">
            <a:extLst>
              <a:ext uri="{FF2B5EF4-FFF2-40B4-BE49-F238E27FC236}">
                <a16:creationId xmlns:a16="http://schemas.microsoft.com/office/drawing/2014/main" id="{21FEC95F-7C83-427B-BF50-8EF7543EA40C}"/>
              </a:ext>
            </a:extLst>
          </p:cNvPr>
          <p:cNvGrpSpPr/>
          <p:nvPr/>
        </p:nvGrpSpPr>
        <p:grpSpPr>
          <a:xfrm>
            <a:off x="4799227" y="1933560"/>
            <a:ext cx="4136004" cy="2127675"/>
            <a:chOff x="3981114" y="2564904"/>
            <a:chExt cx="4136004" cy="2127675"/>
          </a:xfrm>
        </p:grpSpPr>
        <p:pic>
          <p:nvPicPr>
            <p:cNvPr id="15" name="Grafik 14">
              <a:extLst>
                <a:ext uri="{FF2B5EF4-FFF2-40B4-BE49-F238E27FC236}">
                  <a16:creationId xmlns:a16="http://schemas.microsoft.com/office/drawing/2014/main" id="{C80628BD-60E9-4042-87B1-D06B6D87FB37}"/>
                </a:ext>
              </a:extLst>
            </p:cNvPr>
            <p:cNvPicPr>
              <a:picLocks noChangeAspect="1"/>
            </p:cNvPicPr>
            <p:nvPr/>
          </p:nvPicPr>
          <p:blipFill rotWithShape="1">
            <a:blip r:embed="rId3"/>
            <a:srcRect t="28777" r="1700" b="22046"/>
            <a:stretch/>
          </p:blipFill>
          <p:spPr>
            <a:xfrm>
              <a:off x="3981114" y="2564904"/>
              <a:ext cx="4136004" cy="2127675"/>
            </a:xfrm>
            <a:prstGeom prst="rect">
              <a:avLst/>
            </a:prstGeom>
          </p:spPr>
        </p:pic>
        <p:pic>
          <p:nvPicPr>
            <p:cNvPr id="19" name="Grafik 18">
              <a:extLst>
                <a:ext uri="{FF2B5EF4-FFF2-40B4-BE49-F238E27FC236}">
                  <a16:creationId xmlns:a16="http://schemas.microsoft.com/office/drawing/2014/main" id="{57D76657-1D9B-43CC-B33C-BE5EC3137BE2}"/>
                </a:ext>
              </a:extLst>
            </p:cNvPr>
            <p:cNvPicPr>
              <a:picLocks noChangeAspect="1"/>
            </p:cNvPicPr>
            <p:nvPr/>
          </p:nvPicPr>
          <p:blipFill>
            <a:blip r:embed="rId4"/>
            <a:stretch>
              <a:fillRect/>
            </a:stretch>
          </p:blipFill>
          <p:spPr>
            <a:xfrm>
              <a:off x="6444208" y="3307566"/>
              <a:ext cx="322362" cy="86385"/>
            </a:xfrm>
            <a:prstGeom prst="rect">
              <a:avLst/>
            </a:prstGeom>
          </p:spPr>
        </p:pic>
        <p:pic>
          <p:nvPicPr>
            <p:cNvPr id="21" name="Grafik 20">
              <a:extLst>
                <a:ext uri="{FF2B5EF4-FFF2-40B4-BE49-F238E27FC236}">
                  <a16:creationId xmlns:a16="http://schemas.microsoft.com/office/drawing/2014/main" id="{C0E86AD6-8624-49AE-8DAC-D0D7A365429B}"/>
                </a:ext>
              </a:extLst>
            </p:cNvPr>
            <p:cNvPicPr>
              <a:picLocks noChangeAspect="1"/>
            </p:cNvPicPr>
            <p:nvPr/>
          </p:nvPicPr>
          <p:blipFill>
            <a:blip r:embed="rId4"/>
            <a:stretch>
              <a:fillRect/>
            </a:stretch>
          </p:blipFill>
          <p:spPr>
            <a:xfrm flipH="1">
              <a:off x="7632946" y="3313695"/>
              <a:ext cx="278966" cy="76870"/>
            </a:xfrm>
            <a:prstGeom prst="rect">
              <a:avLst/>
            </a:prstGeom>
          </p:spPr>
        </p:pic>
        <p:pic>
          <p:nvPicPr>
            <p:cNvPr id="23" name="Grafik 22">
              <a:extLst>
                <a:ext uri="{FF2B5EF4-FFF2-40B4-BE49-F238E27FC236}">
                  <a16:creationId xmlns:a16="http://schemas.microsoft.com/office/drawing/2014/main" id="{517E7214-5890-4FA7-94E1-8B684EAD5FDD}"/>
                </a:ext>
              </a:extLst>
            </p:cNvPr>
            <p:cNvPicPr>
              <a:picLocks noChangeAspect="1"/>
            </p:cNvPicPr>
            <p:nvPr/>
          </p:nvPicPr>
          <p:blipFill>
            <a:blip r:embed="rId4"/>
            <a:stretch>
              <a:fillRect/>
            </a:stretch>
          </p:blipFill>
          <p:spPr>
            <a:xfrm>
              <a:off x="6604394" y="3120762"/>
              <a:ext cx="313495" cy="86385"/>
            </a:xfrm>
            <a:prstGeom prst="rect">
              <a:avLst/>
            </a:prstGeom>
          </p:spPr>
        </p:pic>
      </p:grpSp>
      <p:sp>
        <p:nvSpPr>
          <p:cNvPr id="25" name="Textfeld 24">
            <a:extLst>
              <a:ext uri="{FF2B5EF4-FFF2-40B4-BE49-F238E27FC236}">
                <a16:creationId xmlns:a16="http://schemas.microsoft.com/office/drawing/2014/main" id="{99B84132-2A29-4469-B2E1-1B0EA333029E}"/>
              </a:ext>
            </a:extLst>
          </p:cNvPr>
          <p:cNvSpPr txBox="1"/>
          <p:nvPr/>
        </p:nvSpPr>
        <p:spPr>
          <a:xfrm>
            <a:off x="4644109" y="4129071"/>
            <a:ext cx="4446240" cy="203132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400" b="0" i="0" u="none" strike="noStrike" cap="none" normalizeH="0" baseline="0" dirty="0">
                <a:ln>
                  <a:noFill/>
                </a:ln>
                <a:solidFill>
                  <a:schemeClr val="tx1"/>
                </a:solidFill>
                <a:effectLst/>
              </a:rPr>
              <a:t>In der wässrigen Lösung ist die DNS von Wassermolekülen umgeben- sie ist hydratisiert. Diese Wassermoleküle halten die DNS </a:t>
            </a:r>
            <a:r>
              <a:rPr lang="de-DE" altLang="de-DE" sz="1400" dirty="0"/>
              <a:t>gelöst</a:t>
            </a:r>
            <a:r>
              <a:rPr kumimoji="0" lang="de-DE" altLang="de-DE" sz="1400" b="0" i="0" u="none" strike="noStrike" cap="none" normalizeH="0" baseline="0" dirty="0">
                <a:ln>
                  <a:noFill/>
                </a:ln>
                <a:solidFill>
                  <a:schemeClr val="tx1"/>
                </a:solidFill>
                <a:effectLst/>
              </a:rPr>
              <a:t>. Das Ethanol als polares (</a:t>
            </a:r>
            <a:r>
              <a:rPr lang="de-DE" altLang="de-DE" sz="1400" dirty="0"/>
              <a:t>partiell geladen und damit </a:t>
            </a:r>
            <a:r>
              <a:rPr kumimoji="0" lang="de-DE" altLang="de-DE" sz="1400" b="0" i="0" u="none" strike="noStrike" cap="none" normalizeH="0" baseline="0" dirty="0">
                <a:ln>
                  <a:noFill/>
                </a:ln>
                <a:solidFill>
                  <a:schemeClr val="tx1"/>
                </a:solidFill>
                <a:effectLst/>
              </a:rPr>
              <a:t>wasserliebend) und unpolares (ungeladen und damit wasserabweisend) Molekül besetzt die Stellen der Wassermoleküle an der DNS, wobei der unpolare Teil nach außen keine Wechselwirkungen mit weiteren Wassermolekülen eingeht und die DNS-Fäden fallen aus der Lösung aus.</a:t>
            </a:r>
          </a:p>
        </p:txBody>
      </p:sp>
      <p:sp>
        <p:nvSpPr>
          <p:cNvPr id="27" name="Textfeld 26">
            <a:extLst>
              <a:ext uri="{FF2B5EF4-FFF2-40B4-BE49-F238E27FC236}">
                <a16:creationId xmlns:a16="http://schemas.microsoft.com/office/drawing/2014/main" id="{A33B007A-B0AE-44DD-B72E-F57673F71C9A}"/>
              </a:ext>
            </a:extLst>
          </p:cNvPr>
          <p:cNvSpPr txBox="1"/>
          <p:nvPr/>
        </p:nvSpPr>
        <p:spPr>
          <a:xfrm>
            <a:off x="4668224" y="1064824"/>
            <a:ext cx="2199005" cy="584775"/>
          </a:xfrm>
          <a:prstGeom prst="rect">
            <a:avLst/>
          </a:prstGeom>
          <a:noFill/>
        </p:spPr>
        <p:txBody>
          <a:bodyPr wrap="square" rtlCol="0">
            <a:spAutoFit/>
          </a:bodyPr>
          <a:lstStyle/>
          <a:p>
            <a:r>
              <a:rPr lang="de-DE" sz="1600" dirty="0"/>
              <a:t>DNS im Wasser in seiner hydratisierten Form</a:t>
            </a:r>
          </a:p>
        </p:txBody>
      </p:sp>
      <p:pic>
        <p:nvPicPr>
          <p:cNvPr id="4" name="Grafik 3">
            <a:extLst>
              <a:ext uri="{FF2B5EF4-FFF2-40B4-BE49-F238E27FC236}">
                <a16:creationId xmlns:a16="http://schemas.microsoft.com/office/drawing/2014/main" id="{BDF02DA4-7364-4DF3-BB82-2298D17014EC}"/>
              </a:ext>
            </a:extLst>
          </p:cNvPr>
          <p:cNvPicPr>
            <a:picLocks noChangeAspect="1"/>
          </p:cNvPicPr>
          <p:nvPr/>
        </p:nvPicPr>
        <p:blipFill>
          <a:blip r:embed="rId5"/>
          <a:stretch>
            <a:fillRect/>
          </a:stretch>
        </p:blipFill>
        <p:spPr>
          <a:xfrm>
            <a:off x="2534488" y="1763729"/>
            <a:ext cx="1968139" cy="2092880"/>
          </a:xfrm>
          <a:prstGeom prst="rect">
            <a:avLst/>
          </a:prstGeom>
        </p:spPr>
      </p:pic>
    </p:spTree>
    <p:extLst>
      <p:ext uri="{BB962C8B-B14F-4D97-AF65-F5344CB8AC3E}">
        <p14:creationId xmlns:p14="http://schemas.microsoft.com/office/powerpoint/2010/main" val="203370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99744-8CB7-4CB3-BF07-D040724195AA}"/>
              </a:ext>
            </a:extLst>
          </p:cNvPr>
          <p:cNvSpPr>
            <a:spLocks noGrp="1"/>
          </p:cNvSpPr>
          <p:nvPr>
            <p:ph type="title"/>
          </p:nvPr>
        </p:nvSpPr>
        <p:spPr/>
        <p:txBody>
          <a:bodyPr/>
          <a:lstStyle/>
          <a:p>
            <a:r>
              <a:rPr lang="de-DE" dirty="0"/>
              <a:t>Quiz</a:t>
            </a:r>
          </a:p>
        </p:txBody>
      </p:sp>
      <p:pic>
        <p:nvPicPr>
          <p:cNvPr id="7" name="Grafik 6">
            <a:extLst>
              <a:ext uri="{FF2B5EF4-FFF2-40B4-BE49-F238E27FC236}">
                <a16:creationId xmlns:a16="http://schemas.microsoft.com/office/drawing/2014/main" id="{AC170160-68BA-4BB0-ADF7-ED0DFD740ADA}"/>
              </a:ext>
            </a:extLst>
          </p:cNvPr>
          <p:cNvPicPr>
            <a:picLocks noChangeAspect="1"/>
          </p:cNvPicPr>
          <p:nvPr/>
        </p:nvPicPr>
        <p:blipFill>
          <a:blip r:embed="rId2"/>
          <a:stretch>
            <a:fillRect/>
          </a:stretch>
        </p:blipFill>
        <p:spPr>
          <a:xfrm>
            <a:off x="557212" y="1590675"/>
            <a:ext cx="8029575" cy="3676650"/>
          </a:xfrm>
          <a:prstGeom prst="rect">
            <a:avLst/>
          </a:prstGeom>
        </p:spPr>
      </p:pic>
    </p:spTree>
    <p:extLst>
      <p:ext uri="{BB962C8B-B14F-4D97-AF65-F5344CB8AC3E}">
        <p14:creationId xmlns:p14="http://schemas.microsoft.com/office/powerpoint/2010/main" val="2952670999"/>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Bildschirmpräsentation (4:3)</PresentationFormat>
  <Paragraphs>87</Paragraphs>
  <Slides>14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Cambria Math</vt:lpstr>
      <vt:lpstr>Times New Roman</vt:lpstr>
      <vt:lpstr>Larissa-Design</vt:lpstr>
      <vt:lpstr>Die Anreicherung von DNS  aus Zellen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Quiz</vt:lpstr>
      <vt:lpstr>VII. Nachweis der Bausteine von DNS ( Lehrerdemonstrationsversuch):</vt:lpstr>
      <vt:lpstr>PowerPoint-Präsentation</vt:lpstr>
      <vt:lpstr>PowerPoint-Präsentation</vt:lpstr>
      <vt:lpstr>Reaktionsmechanismus zur Murexid-Bildung aus Purin-Derivaten: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Isolierung von DNS</dc:title>
  <dc:creator>Christopher Schlemm</dc:creator>
  <cp:lastModifiedBy>Christopher Schlemm</cp:lastModifiedBy>
  <cp:revision>59</cp:revision>
  <dcterms:created xsi:type="dcterms:W3CDTF">2017-04-18T14:44:31Z</dcterms:created>
  <dcterms:modified xsi:type="dcterms:W3CDTF">2025-11-27T00:22:55Z</dcterms:modified>
</cp:coreProperties>
</file>