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1" r:id="rId3"/>
    <p:sldId id="264" r:id="rId4"/>
    <p:sldId id="277" r:id="rId5"/>
    <p:sldId id="278" r:id="rId6"/>
    <p:sldId id="273" r:id="rId7"/>
    <p:sldId id="262" r:id="rId8"/>
    <p:sldId id="280" r:id="rId9"/>
    <p:sldId id="274" r:id="rId10"/>
    <p:sldId id="275" r:id="rId11"/>
    <p:sldId id="276" r:id="rId12"/>
    <p:sldId id="272" r:id="rId13"/>
    <p:sldId id="267" r:id="rId14"/>
    <p:sldId id="258" r:id="rId1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4" autoAdjust="0"/>
    <p:restoredTop sz="94660"/>
  </p:normalViewPr>
  <p:slideViewPr>
    <p:cSldViewPr>
      <p:cViewPr varScale="1">
        <p:scale>
          <a:sx n="108" d="100"/>
          <a:sy n="108" d="100"/>
        </p:scale>
        <p:origin x="87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3A225F-ABFD-404E-938F-4E781499A7D3}" type="datetimeFigureOut">
              <a:rPr lang="de-DE" smtClean="0"/>
              <a:t>26.11.2025</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18382-9DCF-41E5-88E6-02627F7A557D}" type="slidenum">
              <a:rPr lang="de-DE" smtClean="0"/>
              <a:t>‹Nr.›</a:t>
            </a:fld>
            <a:endParaRPr lang="de-DE"/>
          </a:p>
        </p:txBody>
      </p:sp>
    </p:spTree>
    <p:extLst>
      <p:ext uri="{BB962C8B-B14F-4D97-AF65-F5344CB8AC3E}">
        <p14:creationId xmlns:p14="http://schemas.microsoft.com/office/powerpoint/2010/main" val="854659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5718382-9DCF-41E5-88E6-02627F7A557D}" type="slidenum">
              <a:rPr lang="de-DE" smtClean="0"/>
              <a:t>13</a:t>
            </a:fld>
            <a:endParaRPr lang="de-DE"/>
          </a:p>
        </p:txBody>
      </p:sp>
    </p:spTree>
    <p:extLst>
      <p:ext uri="{BB962C8B-B14F-4D97-AF65-F5344CB8AC3E}">
        <p14:creationId xmlns:p14="http://schemas.microsoft.com/office/powerpoint/2010/main" val="2388162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B20983C-477E-4D04-AE4D-D4BA2BEF1848}" type="datetimeFigureOut">
              <a:rPr lang="de-DE" smtClean="0"/>
              <a:pPr/>
              <a:t>26.11.2025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B20983C-477E-4D04-AE4D-D4BA2BEF1848}" type="datetimeFigureOut">
              <a:rPr lang="de-DE" smtClean="0"/>
              <a:pPr/>
              <a:t>26.11.2025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B20983C-477E-4D04-AE4D-D4BA2BEF1848}" type="datetimeFigureOut">
              <a:rPr lang="de-DE" smtClean="0"/>
              <a:pPr/>
              <a:t>26.11.2025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B20983C-477E-4D04-AE4D-D4BA2BEF1848}" type="datetimeFigureOut">
              <a:rPr lang="de-DE" smtClean="0"/>
              <a:pPr/>
              <a:t>26.11.2025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3B20983C-477E-4D04-AE4D-D4BA2BEF1848}" type="datetimeFigureOut">
              <a:rPr lang="de-DE" smtClean="0"/>
              <a:pPr/>
              <a:t>26.11.2025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B20983C-477E-4D04-AE4D-D4BA2BEF1848}" type="datetimeFigureOut">
              <a:rPr lang="de-DE" smtClean="0"/>
              <a:pPr/>
              <a:t>26.11.2025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B20983C-477E-4D04-AE4D-D4BA2BEF1848}" type="datetimeFigureOut">
              <a:rPr lang="de-DE" smtClean="0"/>
              <a:pPr/>
              <a:t>26.11.2025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B20983C-477E-4D04-AE4D-D4BA2BEF1848}" type="datetimeFigureOut">
              <a:rPr lang="de-DE" smtClean="0"/>
              <a:pPr/>
              <a:t>26.11.2025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B20983C-477E-4D04-AE4D-D4BA2BEF1848}" type="datetimeFigureOut">
              <a:rPr lang="de-DE" smtClean="0"/>
              <a:pPr/>
              <a:t>26.11.2025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3B20983C-477E-4D04-AE4D-D4BA2BEF1848}" type="datetimeFigureOut">
              <a:rPr lang="de-DE" smtClean="0"/>
              <a:pPr/>
              <a:t>26.11.2025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3B20983C-477E-4D04-AE4D-D4BA2BEF1848}" type="datetimeFigureOut">
              <a:rPr lang="de-DE" smtClean="0"/>
              <a:pPr/>
              <a:t>26.11.2025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0983C-477E-4D04-AE4D-D4BA2BEF1848}" type="datetimeFigureOut">
              <a:rPr lang="de-DE" smtClean="0"/>
              <a:pPr/>
              <a:t>26.11.2025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0B02E-81AF-44A7-AD8F-6F4221DDFE8E}"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a:t>Die Agarose-Gelelektrophorese: </a:t>
            </a:r>
            <a:br>
              <a:rPr lang="de-DE" dirty="0"/>
            </a:br>
            <a:r>
              <a:rPr lang="de-DE" dirty="0"/>
              <a:t>Zur Analyse und Reinigung von DNS</a:t>
            </a:r>
          </a:p>
        </p:txBody>
      </p:sp>
      <p:sp>
        <p:nvSpPr>
          <p:cNvPr id="3" name="Untertitel 2"/>
          <p:cNvSpPr>
            <a:spLocks noGrp="1"/>
          </p:cNvSpPr>
          <p:nvPr>
            <p:ph type="subTitle" idx="1"/>
          </p:nvPr>
        </p:nvSpPr>
        <p:spPr/>
        <p:txBody>
          <a:bodyPr/>
          <a:lstStyle/>
          <a:p>
            <a:r>
              <a:rPr lang="de-DE" sz="1800" dirty="0"/>
              <a:t>Christopher Schlemm</a:t>
            </a:r>
          </a:p>
          <a:p>
            <a:r>
              <a:rPr lang="de-DE" sz="1100" i="1" dirty="0"/>
              <a:t>Dipl. Biochemiker und Lehramtsassessor </a:t>
            </a:r>
          </a:p>
          <a:p>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E320B014-0DD9-4539-BFBE-E284E89F1744}"/>
              </a:ext>
            </a:extLst>
          </p:cNvPr>
          <p:cNvSpPr txBox="1"/>
          <p:nvPr/>
        </p:nvSpPr>
        <p:spPr>
          <a:xfrm>
            <a:off x="359024" y="476672"/>
            <a:ext cx="6157192" cy="5632311"/>
          </a:xfrm>
          <a:prstGeom prst="rect">
            <a:avLst/>
          </a:prstGeom>
          <a:noFill/>
        </p:spPr>
        <p:txBody>
          <a:bodyPr wrap="square">
            <a:spAutoFit/>
          </a:bodyPr>
          <a:lstStyle/>
          <a:p>
            <a:r>
              <a:rPr lang="de-DE" b="1" dirty="0"/>
              <a:t>Der Gelauftrag</a:t>
            </a:r>
          </a:p>
          <a:p>
            <a:r>
              <a:rPr lang="de-DE" dirty="0"/>
              <a:t> x. Dokumentieren Sie, in welche Geltasche welche DNA Probe pipettiert wurde.</a:t>
            </a:r>
          </a:p>
          <a:p>
            <a:endParaRPr lang="de-DE" dirty="0"/>
          </a:p>
          <a:p>
            <a:r>
              <a:rPr lang="de-DE" dirty="0"/>
              <a:t> xi. Der Kamm wird vorsichtig aus dem Gel gezogen. Das Gel wird anschließend mit TAE-Puffer überschichtet. Es wird soviel Puffer hinzugegeben, bis das Gel mit Puffer überschichtet ist.</a:t>
            </a:r>
          </a:p>
          <a:p>
            <a:endParaRPr lang="de-DE" dirty="0"/>
          </a:p>
          <a:p>
            <a:r>
              <a:rPr lang="de-DE" dirty="0"/>
              <a:t> xii. Als Probenauftrag wird ein Volumen von 10µl-25µl pipettiert. Zunächst werden 15 µl Marker in die erste Tasche pipettiert (siehe  Abbildung) und die Spitze gewechselt. Anschließend wird den Proben A,B, C in ähnlicher Weise vorgegangen.</a:t>
            </a:r>
          </a:p>
          <a:p>
            <a:endParaRPr lang="de-DE" dirty="0"/>
          </a:p>
          <a:p>
            <a:r>
              <a:rPr lang="de-DE" dirty="0"/>
              <a:t> xiii. Wenn alle Proben und der Marker auf das Gel aufgetragen wurden,  wird die Gleichspannung an die Elektroden angeschlossen. Hierbei ist auf die farbliche Markierung der Anschlüsse und Kabel zu achten.</a:t>
            </a:r>
          </a:p>
          <a:p>
            <a:endParaRPr lang="de-DE" dirty="0"/>
          </a:p>
          <a:p>
            <a:r>
              <a:rPr lang="de-DE" dirty="0"/>
              <a:t> </a:t>
            </a:r>
          </a:p>
        </p:txBody>
      </p:sp>
      <p:sp>
        <p:nvSpPr>
          <p:cNvPr id="7" name="Textfeld 6">
            <a:extLst>
              <a:ext uri="{FF2B5EF4-FFF2-40B4-BE49-F238E27FC236}">
                <a16:creationId xmlns:a16="http://schemas.microsoft.com/office/drawing/2014/main" id="{BFC8D179-50C2-4159-A9B6-6F7C615E9F1D}"/>
              </a:ext>
            </a:extLst>
          </p:cNvPr>
          <p:cNvSpPr txBox="1"/>
          <p:nvPr/>
        </p:nvSpPr>
        <p:spPr>
          <a:xfrm>
            <a:off x="305526" y="6417352"/>
            <a:ext cx="6984776" cy="253916"/>
          </a:xfrm>
          <a:prstGeom prst="rect">
            <a:avLst/>
          </a:prstGeom>
          <a:noFill/>
        </p:spPr>
        <p:txBody>
          <a:bodyPr wrap="square">
            <a:spAutoFit/>
          </a:bodyPr>
          <a:lstStyle/>
          <a:p>
            <a:r>
              <a:rPr lang="de-DE" sz="1050" b="1" dirty="0"/>
              <a:t>Referenz: (Common Creative License-</a:t>
            </a:r>
            <a:r>
              <a:rPr lang="de-DE" sz="1050" b="1" dirty="0" err="1"/>
              <a:t>Noncommercial</a:t>
            </a:r>
            <a:r>
              <a:rPr lang="de-DE" sz="1050" b="1" dirty="0"/>
              <a:t>) Entdecker &amp; Erfinder Christopher Schlemm</a:t>
            </a:r>
            <a:endParaRPr lang="de-DE" sz="1050" dirty="0"/>
          </a:p>
        </p:txBody>
      </p:sp>
      <p:pic>
        <p:nvPicPr>
          <p:cNvPr id="8" name="Grafik 7">
            <a:extLst>
              <a:ext uri="{FF2B5EF4-FFF2-40B4-BE49-F238E27FC236}">
                <a16:creationId xmlns:a16="http://schemas.microsoft.com/office/drawing/2014/main" id="{1E9B36D8-3B6C-4536-8842-D9895D3A11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980728"/>
            <a:ext cx="2515113" cy="3356992"/>
          </a:xfrm>
          <a:prstGeom prst="rect">
            <a:avLst/>
          </a:prstGeom>
        </p:spPr>
      </p:pic>
    </p:spTree>
    <p:extLst>
      <p:ext uri="{BB962C8B-B14F-4D97-AF65-F5344CB8AC3E}">
        <p14:creationId xmlns:p14="http://schemas.microsoft.com/office/powerpoint/2010/main" val="1202914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D3CE3ED0-8634-43C4-863B-F06AAF5403E6}"/>
              </a:ext>
            </a:extLst>
          </p:cNvPr>
          <p:cNvSpPr txBox="1"/>
          <p:nvPr/>
        </p:nvSpPr>
        <p:spPr>
          <a:xfrm>
            <a:off x="683568" y="548680"/>
            <a:ext cx="5040560" cy="4247317"/>
          </a:xfrm>
          <a:prstGeom prst="rect">
            <a:avLst/>
          </a:prstGeom>
          <a:noFill/>
        </p:spPr>
        <p:txBody>
          <a:bodyPr wrap="square">
            <a:spAutoFit/>
          </a:bodyPr>
          <a:lstStyle/>
          <a:p>
            <a:r>
              <a:rPr lang="de-DE" b="1" dirty="0"/>
              <a:t> Elektrophorese durchführen</a:t>
            </a:r>
          </a:p>
          <a:p>
            <a:r>
              <a:rPr lang="de-DE" dirty="0"/>
              <a:t> xiv. Wenn das Netzkabel vom Netzgerät an die Elektroden angeschlossen wird und das Netzgerät eingeschaltet wird, sind Gasbläschen an den Elektroden zu sehen. Die Moleküle wandern von der Kathode hin zur Anode.</a:t>
            </a:r>
          </a:p>
          <a:p>
            <a:endParaRPr lang="de-DE" dirty="0"/>
          </a:p>
          <a:p>
            <a:r>
              <a:rPr lang="de-DE" dirty="0"/>
              <a:t> xv. Wenn die blau gefärbte Laufmittelfront das untere Ende erreicht hat, wird die Stromzufuhr abgeschaltet und unter blauem Licht in einer Beleuchtungskammer(Transilluminator) betrachtet, wo mit blauem oder ultraviolettem Licht(kurzwellig) durch Fluoreszenz des interkalierenden Farbstoffes im Gel doppelsträngige Nukleinsäuren sichtbar gemacht werden.</a:t>
            </a:r>
          </a:p>
        </p:txBody>
      </p:sp>
      <p:sp>
        <p:nvSpPr>
          <p:cNvPr id="6" name="Textfeld 5">
            <a:extLst>
              <a:ext uri="{FF2B5EF4-FFF2-40B4-BE49-F238E27FC236}">
                <a16:creationId xmlns:a16="http://schemas.microsoft.com/office/drawing/2014/main" id="{13F1EC6E-EE09-4005-9ABE-6BDDC59E7473}"/>
              </a:ext>
            </a:extLst>
          </p:cNvPr>
          <p:cNvSpPr txBox="1"/>
          <p:nvPr/>
        </p:nvSpPr>
        <p:spPr>
          <a:xfrm>
            <a:off x="305526" y="6417352"/>
            <a:ext cx="6984776" cy="253916"/>
          </a:xfrm>
          <a:prstGeom prst="rect">
            <a:avLst/>
          </a:prstGeom>
          <a:noFill/>
        </p:spPr>
        <p:txBody>
          <a:bodyPr wrap="square">
            <a:spAutoFit/>
          </a:bodyPr>
          <a:lstStyle/>
          <a:p>
            <a:r>
              <a:rPr lang="de-DE" sz="1050" b="1" dirty="0"/>
              <a:t>Referenz: (Common Creative License-</a:t>
            </a:r>
            <a:r>
              <a:rPr lang="de-DE" sz="1050" b="1" dirty="0" err="1"/>
              <a:t>Noncommercial</a:t>
            </a:r>
            <a:r>
              <a:rPr lang="de-DE" sz="1050" b="1" dirty="0"/>
              <a:t>) Entdecker &amp; Erfinder Christopher Schlemm</a:t>
            </a:r>
            <a:endParaRPr lang="de-DE" sz="1050" dirty="0"/>
          </a:p>
        </p:txBody>
      </p:sp>
      <p:pic>
        <p:nvPicPr>
          <p:cNvPr id="8" name="Grafik 7">
            <a:extLst>
              <a:ext uri="{FF2B5EF4-FFF2-40B4-BE49-F238E27FC236}">
                <a16:creationId xmlns:a16="http://schemas.microsoft.com/office/drawing/2014/main" id="{44007B08-3652-4D3D-868A-8FFB0D540B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580366" y="1048172"/>
            <a:ext cx="3419872" cy="2564904"/>
          </a:xfrm>
          <a:prstGeom prst="rect">
            <a:avLst/>
          </a:prstGeom>
        </p:spPr>
      </p:pic>
    </p:spTree>
    <p:extLst>
      <p:ext uri="{BB962C8B-B14F-4D97-AF65-F5344CB8AC3E}">
        <p14:creationId xmlns:p14="http://schemas.microsoft.com/office/powerpoint/2010/main" val="4181125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C0FC4-737C-4C0F-96D1-619F3219D6D3}"/>
              </a:ext>
            </a:extLst>
          </p:cNvPr>
          <p:cNvSpPr>
            <a:spLocks noGrp="1"/>
          </p:cNvSpPr>
          <p:nvPr>
            <p:ph type="title"/>
          </p:nvPr>
        </p:nvSpPr>
        <p:spPr>
          <a:xfrm>
            <a:off x="323528" y="0"/>
            <a:ext cx="8229600" cy="1143000"/>
          </a:xfrm>
        </p:spPr>
        <p:txBody>
          <a:bodyPr>
            <a:normAutofit/>
          </a:bodyPr>
          <a:lstStyle/>
          <a:p>
            <a:r>
              <a:rPr lang="de-DE" sz="3200" dirty="0" err="1"/>
              <a:t>Scaffolding</a:t>
            </a:r>
            <a:r>
              <a:rPr lang="de-DE" sz="3200" dirty="0"/>
              <a:t>: Ein Gerüst für ein Laborprotokoll</a:t>
            </a:r>
          </a:p>
        </p:txBody>
      </p:sp>
      <p:sp>
        <p:nvSpPr>
          <p:cNvPr id="3" name="Inhaltsplatzhalter 2">
            <a:extLst>
              <a:ext uri="{FF2B5EF4-FFF2-40B4-BE49-F238E27FC236}">
                <a16:creationId xmlns:a16="http://schemas.microsoft.com/office/drawing/2014/main" id="{A6363A26-2D17-46E3-8AD1-8EA1D15CBB7A}"/>
              </a:ext>
            </a:extLst>
          </p:cNvPr>
          <p:cNvSpPr>
            <a:spLocks noGrp="1"/>
          </p:cNvSpPr>
          <p:nvPr>
            <p:ph idx="1"/>
          </p:nvPr>
        </p:nvSpPr>
        <p:spPr>
          <a:xfrm>
            <a:off x="468043" y="2232772"/>
            <a:ext cx="8229600" cy="4133056"/>
          </a:xfrm>
        </p:spPr>
        <p:txBody>
          <a:bodyPr>
            <a:normAutofit fontScale="47500" lnSpcReduction="20000"/>
          </a:bodyPr>
          <a:lstStyle/>
          <a:p>
            <a:pPr marL="0" indent="0">
              <a:lnSpc>
                <a:spcPct val="107000"/>
              </a:lnSpc>
              <a:spcAft>
                <a:spcPts val="800"/>
              </a:spcAft>
              <a:buNone/>
            </a:pPr>
            <a:r>
              <a:rPr lang="de-DE" sz="2100" b="1" dirty="0">
                <a:effectLst/>
                <a:ea typeface="Calibri" panose="020F0502020204030204" pitchFamily="34" charset="0"/>
                <a:cs typeface="Times New Roman" panose="02020603050405020304" pitchFamily="18" charset="0"/>
              </a:rPr>
              <a:t>Protokoll-</a:t>
            </a:r>
            <a:r>
              <a:rPr lang="de-DE" sz="2400" dirty="0">
                <a:effectLst/>
                <a:ea typeface="Calibri" panose="020F0502020204030204" pitchFamily="34" charset="0"/>
                <a:cs typeface="Times New Roman" panose="02020603050405020304" pitchFamily="18" charset="0"/>
              </a:rPr>
              <a:t>Der Wanderung von Desoxyribonukleinsäure-Molekülen in einem elektrischen Feld durch ein Agarose-Gel</a:t>
            </a:r>
          </a:p>
          <a:p>
            <a:pPr marL="0" indent="0">
              <a:lnSpc>
                <a:spcPct val="107000"/>
              </a:lnSpc>
              <a:spcAft>
                <a:spcPts val="800"/>
              </a:spcAft>
              <a:buNone/>
            </a:pPr>
            <a:r>
              <a:rPr lang="de-DE" sz="2900" b="1" dirty="0">
                <a:effectLst/>
                <a:ea typeface="Calibri" panose="020F0502020204030204" pitchFamily="34" charset="0"/>
                <a:cs typeface="Times New Roman" panose="02020603050405020304" pitchFamily="18" charset="0"/>
              </a:rPr>
              <a:t>2. Einleitung: </a:t>
            </a:r>
            <a:r>
              <a:rPr lang="de-DE" sz="2900" dirty="0">
                <a:effectLst/>
                <a:ea typeface="Calibri" panose="020F0502020204030204" pitchFamily="34" charset="0"/>
                <a:cs typeface="Times New Roman" panose="02020603050405020304" pitchFamily="18" charset="0"/>
              </a:rPr>
              <a:t>Das folgende Experiment soll die Frage beantworten, ob Desoxyribonukleinsäuren (DNS) durch ein elektrisches Feld wandern und in welche Richtung.  </a:t>
            </a:r>
          </a:p>
          <a:p>
            <a:pPr marL="0" indent="0">
              <a:lnSpc>
                <a:spcPct val="107000"/>
              </a:lnSpc>
              <a:spcAft>
                <a:spcPts val="800"/>
              </a:spcAft>
              <a:buNone/>
            </a:pPr>
            <a:r>
              <a:rPr lang="de-DE" sz="2900" dirty="0">
                <a:effectLst/>
                <a:ea typeface="Calibri" panose="020F0502020204030204" pitchFamily="34" charset="0"/>
                <a:cs typeface="Times New Roman" panose="02020603050405020304" pitchFamily="18" charset="0"/>
              </a:rPr>
              <a:t>Die DNS besteht aus den Nukleinbasen Adenin, Cytosin, Guanin und </a:t>
            </a:r>
            <a:r>
              <a:rPr lang="de-DE" sz="2900" dirty="0" err="1">
                <a:effectLst/>
                <a:ea typeface="Calibri" panose="020F0502020204030204" pitchFamily="34" charset="0"/>
                <a:cs typeface="Times New Roman" panose="02020603050405020304" pitchFamily="18" charset="0"/>
              </a:rPr>
              <a:t>Thymin</a:t>
            </a:r>
            <a:r>
              <a:rPr lang="de-DE" sz="2900" dirty="0">
                <a:effectLst/>
                <a:ea typeface="Calibri" panose="020F0502020204030204" pitchFamily="34" charset="0"/>
                <a:cs typeface="Times New Roman" panose="02020603050405020304" pitchFamily="18" charset="0"/>
              </a:rPr>
              <a:t>. Diese hängen wiederum an einem Zucker, der bei der DNS Desoxyribose ist, welcher zum nächsten Zucker über eine Phosphatgruppe verbunden ist. Die Phosphatgruppe ist negativ geladen, wobei diese Gruppe reversibel auch ein Wasserstoffion ( H</a:t>
            </a:r>
            <a:r>
              <a:rPr lang="de-DE" sz="2900" baseline="30000" dirty="0">
                <a:effectLst/>
                <a:ea typeface="Calibri" panose="020F0502020204030204" pitchFamily="34" charset="0"/>
                <a:cs typeface="Times New Roman" panose="02020603050405020304" pitchFamily="18" charset="0"/>
              </a:rPr>
              <a:t>+</a:t>
            </a:r>
            <a:r>
              <a:rPr lang="de-DE" sz="2900" dirty="0">
                <a:effectLst/>
                <a:ea typeface="Calibri" panose="020F0502020204030204" pitchFamily="34" charset="0"/>
                <a:cs typeface="Times New Roman" panose="02020603050405020304" pitchFamily="18" charset="0"/>
              </a:rPr>
              <a:t>) aufnehmen kann, sodass es in der ungeladenen Form vorliegt. </a:t>
            </a:r>
          </a:p>
          <a:p>
            <a:pPr marL="0" indent="0">
              <a:lnSpc>
                <a:spcPct val="107000"/>
              </a:lnSpc>
              <a:spcAft>
                <a:spcPts val="800"/>
              </a:spcAft>
              <a:buNone/>
            </a:pPr>
            <a:r>
              <a:rPr lang="de-DE" sz="2900" b="1" dirty="0">
                <a:effectLst/>
                <a:ea typeface="Calibri" panose="020F0502020204030204" pitchFamily="34" charset="0"/>
                <a:cs typeface="Times New Roman" panose="02020603050405020304" pitchFamily="18" charset="0"/>
              </a:rPr>
              <a:t>Hypothese: </a:t>
            </a:r>
          </a:p>
          <a:p>
            <a:pPr marL="0" indent="0">
              <a:lnSpc>
                <a:spcPct val="107000"/>
              </a:lnSpc>
              <a:spcAft>
                <a:spcPts val="800"/>
              </a:spcAft>
              <a:buNone/>
            </a:pPr>
            <a:r>
              <a:rPr lang="de-DE" sz="2900" dirty="0">
                <a:effectLst/>
                <a:ea typeface="Calibri" panose="020F0502020204030204" pitchFamily="34" charset="0"/>
                <a:cs typeface="Times New Roman" panose="02020603050405020304" pitchFamily="18" charset="0"/>
              </a:rPr>
              <a:t>Zu Frage A) Wenn die DNS-Moleküle negativ geladen sind, dann wandern die DNS- Moleküle in einem elektrischen Feld zur positiven Elektrode. Wenn die DNS-Moleküle positiv geladen sind, dann wandern sie zur negativen Elektrode. </a:t>
            </a:r>
            <a:r>
              <a:rPr lang="de-DE" sz="2900" dirty="0">
                <a:ea typeface="Calibri" panose="020F0502020204030204" pitchFamily="34" charset="0"/>
                <a:cs typeface="Times New Roman" panose="02020603050405020304" pitchFamily="18" charset="0"/>
              </a:rPr>
              <a:t>DNS enthält Phosphatgruppen, deren korrespondierende</a:t>
            </a:r>
            <a:r>
              <a:rPr lang="de-DE" sz="2900" dirty="0">
                <a:effectLst/>
                <a:ea typeface="Calibri" panose="020F0502020204030204" pitchFamily="34" charset="0"/>
                <a:cs typeface="Times New Roman" panose="02020603050405020304" pitchFamily="18" charset="0"/>
              </a:rPr>
              <a:t> Phosphorsäure  die pKs1 = 2,16, pKs2=7,21 pKs3=12,32 aufweist. Bei einem pH&lt;pKs-Wert überwiegt die Deprotonierung. Bei </a:t>
            </a:r>
            <a:r>
              <a:rPr lang="de-DE" sz="2900" dirty="0">
                <a:ea typeface="Calibri" panose="020F0502020204030204" pitchFamily="34" charset="0"/>
                <a:cs typeface="Times New Roman" panose="02020603050405020304" pitchFamily="18" charset="0"/>
              </a:rPr>
              <a:t>pH =pKs2= 7,21 liegen Phosphate 1:1 als Hydrogenphosphat und </a:t>
            </a:r>
            <a:r>
              <a:rPr lang="de-DE" sz="2900" dirty="0" err="1">
                <a:ea typeface="Calibri" panose="020F0502020204030204" pitchFamily="34" charset="0"/>
                <a:cs typeface="Times New Roman" panose="02020603050405020304" pitchFamily="18" charset="0"/>
              </a:rPr>
              <a:t>Dihydrogenphosphat</a:t>
            </a:r>
            <a:r>
              <a:rPr lang="de-DE" sz="2900" dirty="0">
                <a:ea typeface="Calibri" panose="020F0502020204030204" pitchFamily="34" charset="0"/>
                <a:cs typeface="Times New Roman" panose="02020603050405020304" pitchFamily="18" charset="0"/>
              </a:rPr>
              <a:t> vor, welche negativ geladen sind, daher wandern die DNS-Moleküle zur positiven Elektrode.  </a:t>
            </a:r>
            <a:endParaRPr lang="de-DE" sz="29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2900" dirty="0">
                <a:effectLst/>
                <a:ea typeface="Calibri" panose="020F0502020204030204" pitchFamily="34" charset="0"/>
                <a:cs typeface="Times New Roman" panose="02020603050405020304" pitchFamily="18" charset="0"/>
              </a:rPr>
              <a:t>B) Je länger ein DNS-Molekül ist (auch DNS-Doppelstrang genannt), desto langsamer wird der Strang durch ein Gel wandern, welches aufgrund seiner feinmaschigen Poren wie ein Filter wirkt. Es ist zu erwarten, dass unterschiedlich lange DNS-Doppelstränge auch unterschiedlich weit in einem feinmaschigen Gel wandern. Je kürzer, umso weiter wird der DNS-Doppelstrang wandern.</a:t>
            </a:r>
            <a:endParaRPr lang="de-DE" sz="2900" dirty="0"/>
          </a:p>
        </p:txBody>
      </p:sp>
      <p:sp>
        <p:nvSpPr>
          <p:cNvPr id="4" name="Textfeld 3">
            <a:extLst>
              <a:ext uri="{FF2B5EF4-FFF2-40B4-BE49-F238E27FC236}">
                <a16:creationId xmlns:a16="http://schemas.microsoft.com/office/drawing/2014/main" id="{55CE4B86-70B7-4DF7-A303-777A93E77D2B}"/>
              </a:ext>
            </a:extLst>
          </p:cNvPr>
          <p:cNvSpPr txBox="1"/>
          <p:nvPr/>
        </p:nvSpPr>
        <p:spPr>
          <a:xfrm>
            <a:off x="468043" y="6456404"/>
            <a:ext cx="6984776" cy="253916"/>
          </a:xfrm>
          <a:prstGeom prst="rect">
            <a:avLst/>
          </a:prstGeom>
          <a:noFill/>
        </p:spPr>
        <p:txBody>
          <a:bodyPr wrap="square">
            <a:spAutoFit/>
          </a:bodyPr>
          <a:lstStyle/>
          <a:p>
            <a:r>
              <a:rPr lang="de-DE" sz="1050" b="1" dirty="0"/>
              <a:t>Referenz: (Common Creative License-</a:t>
            </a:r>
            <a:r>
              <a:rPr lang="de-DE" sz="1050" b="1" dirty="0" err="1"/>
              <a:t>Noncommercial</a:t>
            </a:r>
            <a:r>
              <a:rPr lang="de-DE" sz="1050" b="1" dirty="0"/>
              <a:t>) Entdecker &amp; Erfinder Christopher Schlemm</a:t>
            </a:r>
            <a:endParaRPr lang="de-DE" sz="1050" dirty="0"/>
          </a:p>
        </p:txBody>
      </p:sp>
      <p:sp>
        <p:nvSpPr>
          <p:cNvPr id="5" name="Denkblase: wolkenförmig 4">
            <a:extLst>
              <a:ext uri="{FF2B5EF4-FFF2-40B4-BE49-F238E27FC236}">
                <a16:creationId xmlns:a16="http://schemas.microsoft.com/office/drawing/2014/main" id="{0692D373-F06A-4315-93B4-08ED02CB32F8}"/>
              </a:ext>
            </a:extLst>
          </p:cNvPr>
          <p:cNvSpPr/>
          <p:nvPr/>
        </p:nvSpPr>
        <p:spPr>
          <a:xfrm>
            <a:off x="2843808" y="1052736"/>
            <a:ext cx="2952328" cy="92211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ea typeface="Calibri" panose="020F0502020204030204" pitchFamily="34" charset="0"/>
              <a:cs typeface="Times New Roman" panose="02020603050405020304" pitchFamily="18" charset="0"/>
            </a:endParaRPr>
          </a:p>
          <a:p>
            <a:pPr algn="ctr"/>
            <a:r>
              <a:rPr lang="de-DE" sz="1600" b="1" dirty="0">
                <a:ea typeface="Calibri" panose="020F0502020204030204" pitchFamily="34" charset="0"/>
                <a:cs typeface="Times New Roman" panose="02020603050405020304" pitchFamily="18" charset="0"/>
              </a:rPr>
              <a:t> A) </a:t>
            </a:r>
            <a:r>
              <a:rPr lang="de-DE" sz="1100" b="1" u="sng" dirty="0">
                <a:ea typeface="Calibri" panose="020F0502020204030204" pitchFamily="34" charset="0"/>
                <a:cs typeface="Times New Roman" panose="02020603050405020304" pitchFamily="18" charset="0"/>
              </a:rPr>
              <a:t>Entdecker-Frage: </a:t>
            </a:r>
            <a:r>
              <a:rPr lang="de-DE" sz="1100" b="1" dirty="0">
                <a:ea typeface="Calibri" panose="020F0502020204030204" pitchFamily="34" charset="0"/>
                <a:cs typeface="Times New Roman" panose="02020603050405020304" pitchFamily="18" charset="0"/>
              </a:rPr>
              <a:t>Was passiert, wenn DNS-Moleküle in einem elektrischen Feld platziert werden?</a:t>
            </a:r>
          </a:p>
          <a:p>
            <a:pPr algn="ctr"/>
            <a:endParaRPr lang="de-DE" dirty="0"/>
          </a:p>
        </p:txBody>
      </p:sp>
      <p:sp>
        <p:nvSpPr>
          <p:cNvPr id="6" name="Denkblase: wolkenförmig 5">
            <a:extLst>
              <a:ext uri="{FF2B5EF4-FFF2-40B4-BE49-F238E27FC236}">
                <a16:creationId xmlns:a16="http://schemas.microsoft.com/office/drawing/2014/main" id="{B56CEA02-B956-4A8B-894C-C7C45571BE21}"/>
              </a:ext>
            </a:extLst>
          </p:cNvPr>
          <p:cNvSpPr/>
          <p:nvPr/>
        </p:nvSpPr>
        <p:spPr>
          <a:xfrm>
            <a:off x="445365" y="1052736"/>
            <a:ext cx="2232248" cy="8640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07000"/>
              </a:lnSpc>
              <a:spcAft>
                <a:spcPts val="800"/>
              </a:spcAft>
              <a:buNone/>
            </a:pPr>
            <a:r>
              <a:rPr lang="de-DE" sz="1600" b="1" dirty="0">
                <a:ea typeface="Calibri" panose="020F0502020204030204" pitchFamily="34" charset="0"/>
                <a:cs typeface="Times New Roman" panose="02020603050405020304" pitchFamily="18" charset="0"/>
              </a:rPr>
              <a:t> </a:t>
            </a:r>
          </a:p>
          <a:p>
            <a:pPr marL="0" indent="0">
              <a:lnSpc>
                <a:spcPct val="107000"/>
              </a:lnSpc>
              <a:spcAft>
                <a:spcPts val="800"/>
              </a:spcAft>
              <a:buNone/>
            </a:pPr>
            <a:r>
              <a:rPr lang="de-DE" sz="1400" b="1" u="sng" dirty="0">
                <a:ea typeface="Calibri" panose="020F0502020204030204" pitchFamily="34" charset="0"/>
                <a:cs typeface="Times New Roman" panose="02020603050405020304" pitchFamily="18" charset="0"/>
              </a:rPr>
              <a:t>B) </a:t>
            </a:r>
            <a:r>
              <a:rPr lang="de-DE" sz="1100" b="1" u="sng" dirty="0">
                <a:ea typeface="Calibri" panose="020F0502020204030204" pitchFamily="34" charset="0"/>
                <a:cs typeface="Times New Roman" panose="02020603050405020304" pitchFamily="18" charset="0"/>
              </a:rPr>
              <a:t>Entdecker-Frage:</a:t>
            </a:r>
            <a:r>
              <a:rPr lang="de-DE" sz="1100" b="1" dirty="0">
                <a:ea typeface="Calibri" panose="020F0502020204030204" pitchFamily="34" charset="0"/>
                <a:cs typeface="Times New Roman" panose="02020603050405020304" pitchFamily="18" charset="0"/>
              </a:rPr>
              <a:t> Wie kann man große Moleküle trennen?</a:t>
            </a:r>
            <a:endParaRPr lang="de-DE" sz="1100" b="1" dirty="0">
              <a:effectLst/>
              <a:ea typeface="Calibri" panose="020F0502020204030204" pitchFamily="34" charset="0"/>
              <a:cs typeface="Times New Roman" panose="02020603050405020304" pitchFamily="18" charset="0"/>
            </a:endParaRPr>
          </a:p>
          <a:p>
            <a:pPr algn="ctr"/>
            <a:endParaRPr lang="de-DE" dirty="0"/>
          </a:p>
        </p:txBody>
      </p:sp>
      <p:sp>
        <p:nvSpPr>
          <p:cNvPr id="7" name="Denkblase: wolkenförmig 6">
            <a:extLst>
              <a:ext uri="{FF2B5EF4-FFF2-40B4-BE49-F238E27FC236}">
                <a16:creationId xmlns:a16="http://schemas.microsoft.com/office/drawing/2014/main" id="{36AEE941-756C-486B-8ED2-380BA44C9F14}"/>
              </a:ext>
            </a:extLst>
          </p:cNvPr>
          <p:cNvSpPr/>
          <p:nvPr/>
        </p:nvSpPr>
        <p:spPr>
          <a:xfrm>
            <a:off x="5976655" y="974736"/>
            <a:ext cx="2952328" cy="92211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ea typeface="Calibri" panose="020F0502020204030204" pitchFamily="34" charset="0"/>
              <a:cs typeface="Times New Roman" panose="02020603050405020304" pitchFamily="18" charset="0"/>
            </a:endParaRPr>
          </a:p>
          <a:p>
            <a:pPr algn="ctr"/>
            <a:r>
              <a:rPr lang="de-DE" sz="1600" b="1" dirty="0">
                <a:ea typeface="Calibri" panose="020F0502020204030204" pitchFamily="34" charset="0"/>
                <a:cs typeface="Times New Roman" panose="02020603050405020304" pitchFamily="18" charset="0"/>
              </a:rPr>
              <a:t> C) </a:t>
            </a:r>
            <a:r>
              <a:rPr lang="de-DE" sz="1100" b="1" u="sng" dirty="0">
                <a:ea typeface="Calibri" panose="020F0502020204030204" pitchFamily="34" charset="0"/>
                <a:cs typeface="Times New Roman" panose="02020603050405020304" pitchFamily="18" charset="0"/>
              </a:rPr>
              <a:t>Entdecker-Frage: </a:t>
            </a:r>
            <a:r>
              <a:rPr lang="de-DE" sz="1100" b="1" dirty="0">
                <a:ea typeface="Calibri" panose="020F0502020204030204" pitchFamily="34" charset="0"/>
                <a:cs typeface="Times New Roman" panose="02020603050405020304" pitchFamily="18" charset="0"/>
              </a:rPr>
              <a:t>Wie kann die Basenlänge eines DNS-Strangs bestimmt werden?</a:t>
            </a:r>
          </a:p>
          <a:p>
            <a:pPr algn="ctr"/>
            <a:endParaRPr lang="de-DE" dirty="0"/>
          </a:p>
        </p:txBody>
      </p:sp>
    </p:spTree>
    <p:extLst>
      <p:ext uri="{BB962C8B-B14F-4D97-AF65-F5344CB8AC3E}">
        <p14:creationId xmlns:p14="http://schemas.microsoft.com/office/powerpoint/2010/main" val="2225429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B32F7C-2E20-46AC-8916-1FEC77083F1E}"/>
              </a:ext>
            </a:extLst>
          </p:cNvPr>
          <p:cNvSpPr>
            <a:spLocks noGrp="1"/>
          </p:cNvSpPr>
          <p:nvPr>
            <p:ph type="title"/>
          </p:nvPr>
        </p:nvSpPr>
        <p:spPr>
          <a:xfrm>
            <a:off x="27611" y="0"/>
            <a:ext cx="8229600" cy="1143000"/>
          </a:xfrm>
        </p:spPr>
        <p:txBody>
          <a:bodyPr>
            <a:normAutofit/>
          </a:bodyPr>
          <a:lstStyle/>
          <a:p>
            <a:r>
              <a:rPr lang="de-DE" sz="2000" dirty="0"/>
              <a:t>VII. Nachweis der Bausteine von DNS </a:t>
            </a:r>
            <a:r>
              <a:rPr lang="de-DE" sz="2000" b="1" dirty="0"/>
              <a:t>( Lehrerdemonstrationsversuch)</a:t>
            </a:r>
            <a:r>
              <a:rPr lang="de-DE" sz="2000" dirty="0"/>
              <a:t>:</a:t>
            </a:r>
            <a:endParaRPr lang="de-DE" sz="2000" baseline="-25000" dirty="0"/>
          </a:p>
        </p:txBody>
      </p:sp>
      <p:sp>
        <p:nvSpPr>
          <p:cNvPr id="6" name="Textfeld 5">
            <a:extLst>
              <a:ext uri="{FF2B5EF4-FFF2-40B4-BE49-F238E27FC236}">
                <a16:creationId xmlns:a16="http://schemas.microsoft.com/office/drawing/2014/main" id="{B5923DA8-372E-4C0C-B399-C79F2ABD57B8}"/>
              </a:ext>
            </a:extLst>
          </p:cNvPr>
          <p:cNvSpPr txBox="1"/>
          <p:nvPr/>
        </p:nvSpPr>
        <p:spPr>
          <a:xfrm>
            <a:off x="504561" y="6553638"/>
            <a:ext cx="7058022" cy="276999"/>
          </a:xfrm>
          <a:prstGeom prst="rect">
            <a:avLst/>
          </a:prstGeom>
          <a:noFill/>
        </p:spPr>
        <p:txBody>
          <a:bodyPr wrap="none" rtlCol="0">
            <a:spAutoFit/>
          </a:bodyPr>
          <a:lstStyle/>
          <a:p>
            <a:r>
              <a:rPr lang="de-DE" sz="1200" b="1" dirty="0"/>
              <a:t>Quelle: (Common Creative License-</a:t>
            </a:r>
            <a:r>
              <a:rPr lang="de-DE" sz="1200" b="1" dirty="0" err="1"/>
              <a:t>NonCommercial</a:t>
            </a:r>
            <a:r>
              <a:rPr lang="de-DE" sz="1200" b="1" dirty="0"/>
              <a:t>) E&amp;E: Christopher Schlemm; Bildquelle: KI- Nano </a:t>
            </a:r>
            <a:r>
              <a:rPr lang="de-DE" sz="1200" b="1" dirty="0" err="1"/>
              <a:t>banana</a:t>
            </a:r>
            <a:endParaRPr lang="de-DE" sz="1200" b="1" dirty="0"/>
          </a:p>
        </p:txBody>
      </p:sp>
      <p:sp>
        <p:nvSpPr>
          <p:cNvPr id="10" name="Textfeld 9">
            <a:extLst>
              <a:ext uri="{FF2B5EF4-FFF2-40B4-BE49-F238E27FC236}">
                <a16:creationId xmlns:a16="http://schemas.microsoft.com/office/drawing/2014/main" id="{D97C0159-C7DC-4726-B63F-BE39054BDD46}"/>
              </a:ext>
            </a:extLst>
          </p:cNvPr>
          <p:cNvSpPr txBox="1"/>
          <p:nvPr/>
        </p:nvSpPr>
        <p:spPr>
          <a:xfrm>
            <a:off x="755576" y="1700808"/>
            <a:ext cx="184731" cy="369332"/>
          </a:xfrm>
          <a:prstGeom prst="rect">
            <a:avLst/>
          </a:prstGeom>
          <a:noFill/>
        </p:spPr>
        <p:txBody>
          <a:bodyPr wrap="none" rtlCol="0">
            <a:spAutoFit/>
          </a:bodyPr>
          <a:lstStyle/>
          <a:p>
            <a:endParaRPr lang="de-DE" dirty="0"/>
          </a:p>
        </p:txBody>
      </p:sp>
      <p:pic>
        <p:nvPicPr>
          <p:cNvPr id="17" name="Grafik 16">
            <a:extLst>
              <a:ext uri="{FF2B5EF4-FFF2-40B4-BE49-F238E27FC236}">
                <a16:creationId xmlns:a16="http://schemas.microsoft.com/office/drawing/2014/main" id="{847BD2C7-6EAC-4308-9D73-26ADA90FD8B3}"/>
              </a:ext>
            </a:extLst>
          </p:cNvPr>
          <p:cNvPicPr>
            <a:picLocks noChangeAspect="1"/>
          </p:cNvPicPr>
          <p:nvPr/>
        </p:nvPicPr>
        <p:blipFill rotWithShape="1">
          <a:blip r:embed="rId3"/>
          <a:srcRect t="19114" b="12181"/>
          <a:stretch/>
        </p:blipFill>
        <p:spPr>
          <a:xfrm>
            <a:off x="5208305" y="3216954"/>
            <a:ext cx="2964095" cy="1412897"/>
          </a:xfrm>
          <a:prstGeom prst="rect">
            <a:avLst/>
          </a:prstGeom>
        </p:spPr>
      </p:pic>
      <p:sp>
        <p:nvSpPr>
          <p:cNvPr id="20" name="Textfeld 19">
            <a:extLst>
              <a:ext uri="{FF2B5EF4-FFF2-40B4-BE49-F238E27FC236}">
                <a16:creationId xmlns:a16="http://schemas.microsoft.com/office/drawing/2014/main" id="{E64C75B5-8E2B-48D7-B216-F0E08A18AAD3}"/>
              </a:ext>
            </a:extLst>
          </p:cNvPr>
          <p:cNvSpPr txBox="1"/>
          <p:nvPr/>
        </p:nvSpPr>
        <p:spPr>
          <a:xfrm>
            <a:off x="560291" y="815119"/>
            <a:ext cx="3888432" cy="5767541"/>
          </a:xfrm>
          <a:prstGeom prst="rect">
            <a:avLst/>
          </a:prstGeom>
          <a:noFill/>
        </p:spPr>
        <p:txBody>
          <a:bodyPr wrap="square" rtlCol="0">
            <a:spAutoFit/>
          </a:bodyPr>
          <a:lstStyle/>
          <a:p>
            <a:pPr lvl="0">
              <a:lnSpc>
                <a:spcPct val="107000"/>
              </a:lnSpc>
              <a:spcAft>
                <a:spcPts val="800"/>
              </a:spcAft>
              <a:buSzPts val="1000"/>
              <a:tabLst>
                <a:tab pos="457200" algn="l"/>
              </a:tabLst>
            </a:pPr>
            <a:r>
              <a:rPr lang="de-DE" sz="1400" b="1" dirty="0">
                <a:ea typeface="Times New Roman" panose="02020603050405020304" pitchFamily="18" charset="0"/>
                <a:cs typeface="Times New Roman" panose="02020603050405020304" pitchFamily="18" charset="0"/>
              </a:rPr>
              <a:t>1. K</a:t>
            </a:r>
            <a:r>
              <a:rPr lang="de-DE" sz="1400" b="1" dirty="0">
                <a:effectLst/>
                <a:ea typeface="Times New Roman" panose="02020603050405020304" pitchFamily="18" charset="0"/>
                <a:cs typeface="Times New Roman" panose="02020603050405020304" pitchFamily="18" charset="0"/>
              </a:rPr>
              <a:t>onzentrierte Schwefelsäure</a:t>
            </a:r>
            <a:r>
              <a:rPr lang="de-DE" sz="1400" dirty="0">
                <a:effectLst/>
                <a:ea typeface="Times New Roman" panose="02020603050405020304" pitchFamily="18" charset="0"/>
                <a:cs typeface="Times New Roman" panose="02020603050405020304" pitchFamily="18" charset="0"/>
              </a:rPr>
              <a:t> hydrolysiert die DNS in ihre drei Hauptbestandteile ( Durchführung: zuvor gefällte DNS </a:t>
            </a:r>
            <a:r>
              <a:rPr lang="de-DE" sz="1400" dirty="0"/>
              <a:t> 15 Minuten mit 5ml </a:t>
            </a:r>
            <a:r>
              <a:rPr lang="de-DE" sz="1400" dirty="0" err="1"/>
              <a:t>konz</a:t>
            </a:r>
            <a:r>
              <a:rPr lang="de-DE" sz="1400" dirty="0"/>
              <a:t>. H2SO4 in Wasserbad erhitzen) </a:t>
            </a:r>
            <a:r>
              <a:rPr lang="de-DE" sz="1400" dirty="0">
                <a:effectLst/>
                <a:ea typeface="Times New Roman" panose="02020603050405020304" pitchFamily="18" charset="0"/>
                <a:cs typeface="Times New Roman" panose="02020603050405020304" pitchFamily="18" charset="0"/>
              </a:rPr>
              <a:t>: </a:t>
            </a:r>
            <a:r>
              <a:rPr lang="de-DE" sz="1400" dirty="0" err="1">
                <a:effectLst/>
                <a:ea typeface="Times New Roman" panose="02020603050405020304" pitchFamily="18" charset="0"/>
                <a:cs typeface="Times New Roman" panose="02020603050405020304" pitchFamily="18" charset="0"/>
              </a:rPr>
              <a:t>Hydrolyseprodukte</a:t>
            </a:r>
            <a:r>
              <a:rPr lang="de-DE" sz="1400" dirty="0">
                <a:effectLst/>
                <a:ea typeface="Times New Roman" panose="02020603050405020304" pitchFamily="18" charset="0"/>
                <a:cs typeface="Times New Roman" panose="02020603050405020304" pitchFamily="18" charset="0"/>
              </a:rPr>
              <a:t>: </a:t>
            </a:r>
            <a:endParaRPr lang="de-DE" sz="14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tabLst>
                <a:tab pos="914400" algn="l"/>
              </a:tabLst>
            </a:pPr>
            <a:r>
              <a:rPr lang="de-DE" sz="1400" b="1" dirty="0">
                <a:effectLst/>
                <a:ea typeface="Times New Roman" panose="02020603050405020304" pitchFamily="18" charset="0"/>
                <a:cs typeface="Times New Roman" panose="02020603050405020304" pitchFamily="18" charset="0"/>
              </a:rPr>
              <a:t>Phosphorsäure</a:t>
            </a:r>
            <a:r>
              <a:rPr lang="de-DE" sz="1400" dirty="0">
                <a:effectLst/>
                <a:ea typeface="Times New Roman" panose="02020603050405020304" pitchFamily="18" charset="0"/>
                <a:cs typeface="Times New Roman" panose="02020603050405020304" pitchFamily="18" charset="0"/>
              </a:rPr>
              <a:t> (von den Phosphatgruppen des Rückgrats)</a:t>
            </a:r>
            <a:endParaRPr lang="de-DE" sz="14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tabLst>
                <a:tab pos="914400" algn="l"/>
              </a:tabLst>
            </a:pPr>
            <a:r>
              <a:rPr lang="de-DE" sz="1400" b="1" dirty="0">
                <a:effectLst/>
                <a:ea typeface="Times New Roman" panose="02020603050405020304" pitchFamily="18" charset="0"/>
                <a:cs typeface="Times New Roman" panose="02020603050405020304" pitchFamily="18" charset="0"/>
              </a:rPr>
              <a:t>Desoxyribose</a:t>
            </a:r>
            <a:r>
              <a:rPr lang="de-DE" sz="1400" dirty="0">
                <a:effectLst/>
                <a:ea typeface="Times New Roman" panose="02020603050405020304" pitchFamily="18" charset="0"/>
                <a:cs typeface="Times New Roman" panose="02020603050405020304" pitchFamily="18" charset="0"/>
              </a:rPr>
              <a:t> (der Zucker)</a:t>
            </a:r>
            <a:endParaRPr lang="de-DE" sz="14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tabLst>
                <a:tab pos="914400" algn="l"/>
              </a:tabLst>
            </a:pPr>
            <a:r>
              <a:rPr lang="en-US" sz="1400" b="1" dirty="0" err="1">
                <a:effectLst/>
                <a:ea typeface="Times New Roman" panose="02020603050405020304" pitchFamily="18" charset="0"/>
                <a:cs typeface="Times New Roman" panose="02020603050405020304" pitchFamily="18" charset="0"/>
              </a:rPr>
              <a:t>Purin</a:t>
            </a:r>
            <a:r>
              <a:rPr lang="en-US" sz="1400" b="1" dirty="0">
                <a:effectLst/>
                <a:ea typeface="Times New Roman" panose="02020603050405020304" pitchFamily="18" charset="0"/>
                <a:cs typeface="Times New Roman" panose="02020603050405020304" pitchFamily="18" charset="0"/>
              </a:rPr>
              <a:t>- und </a:t>
            </a:r>
            <a:r>
              <a:rPr lang="en-US" sz="1400" b="1" dirty="0" err="1">
                <a:effectLst/>
                <a:ea typeface="Times New Roman" panose="02020603050405020304" pitchFamily="18" charset="0"/>
                <a:cs typeface="Times New Roman" panose="02020603050405020304" pitchFamily="18" charset="0"/>
              </a:rPr>
              <a:t>Pyrimidin-Basen</a:t>
            </a:r>
            <a:r>
              <a:rPr lang="en-US" sz="1400" dirty="0">
                <a:effectLst/>
                <a:ea typeface="Times New Roman" panose="02020603050405020304" pitchFamily="18" charset="0"/>
                <a:cs typeface="Times New Roman" panose="02020603050405020304" pitchFamily="18" charset="0"/>
              </a:rPr>
              <a:t> (</a:t>
            </a:r>
            <a:r>
              <a:rPr lang="en-US" sz="1400" dirty="0" err="1">
                <a:effectLst/>
                <a:ea typeface="Times New Roman" panose="02020603050405020304" pitchFamily="18" charset="0"/>
                <a:cs typeface="Times New Roman" panose="02020603050405020304" pitchFamily="18" charset="0"/>
              </a:rPr>
              <a:t>Adenin</a:t>
            </a:r>
            <a:r>
              <a:rPr lang="en-US" sz="1400" dirty="0">
                <a:effectLst/>
                <a:ea typeface="Times New Roman" panose="02020603050405020304" pitchFamily="18" charset="0"/>
                <a:cs typeface="Times New Roman" panose="02020603050405020304" pitchFamily="18" charset="0"/>
              </a:rPr>
              <a:t>, Guanin, </a:t>
            </a:r>
            <a:r>
              <a:rPr lang="en-US" sz="1400" dirty="0" err="1">
                <a:effectLst/>
                <a:ea typeface="Times New Roman" panose="02020603050405020304" pitchFamily="18" charset="0"/>
                <a:cs typeface="Times New Roman" panose="02020603050405020304" pitchFamily="18" charset="0"/>
              </a:rPr>
              <a:t>Cytosin</a:t>
            </a:r>
            <a:r>
              <a:rPr lang="en-US" sz="1400" dirty="0">
                <a:effectLst/>
                <a:ea typeface="Times New Roman" panose="02020603050405020304" pitchFamily="18" charset="0"/>
                <a:cs typeface="Times New Roman" panose="02020603050405020304" pitchFamily="18" charset="0"/>
              </a:rPr>
              <a:t>, </a:t>
            </a:r>
            <a:r>
              <a:rPr lang="en-US" sz="1400" dirty="0" err="1">
                <a:effectLst/>
                <a:ea typeface="Times New Roman" panose="02020603050405020304" pitchFamily="18" charset="0"/>
                <a:cs typeface="Times New Roman" panose="02020603050405020304" pitchFamily="18" charset="0"/>
              </a:rPr>
              <a:t>Thymin</a:t>
            </a:r>
            <a:r>
              <a:rPr lang="en-US" sz="1400" dirty="0">
                <a:effectLst/>
                <a:ea typeface="Times New Roman" panose="02020603050405020304" pitchFamily="18" charset="0"/>
                <a:cs typeface="Times New Roman" panose="02020603050405020304" pitchFamily="18" charset="0"/>
              </a:rPr>
              <a:t>)</a:t>
            </a:r>
            <a:endParaRPr lang="de-DE" sz="1400" dirty="0">
              <a:effectLst/>
              <a:ea typeface="Calibri" panose="020F0502020204030204" pitchFamily="34" charset="0"/>
              <a:cs typeface="Times New Roman" panose="02020603050405020304" pitchFamily="18" charset="0"/>
            </a:endParaRPr>
          </a:p>
          <a:p>
            <a:pPr>
              <a:lnSpc>
                <a:spcPct val="107000"/>
              </a:lnSpc>
              <a:spcAft>
                <a:spcPts val="800"/>
              </a:spcAft>
            </a:pPr>
            <a:r>
              <a:rPr lang="de-DE" sz="1400" b="1" dirty="0"/>
              <a:t>2. Nachweis von Phosphorsäure  im </a:t>
            </a:r>
            <a:r>
              <a:rPr lang="de-DE" sz="1400" b="1" dirty="0" err="1"/>
              <a:t>Hydrolysat</a:t>
            </a:r>
            <a:r>
              <a:rPr lang="de-DE" sz="1400" b="1" dirty="0"/>
              <a:t> </a:t>
            </a:r>
            <a:r>
              <a:rPr lang="de-DE" sz="1400" dirty="0"/>
              <a:t>mittels gesättigter Ammoniummolybdat-Lösung :  i. Im RG daumenbreit </a:t>
            </a:r>
            <a:r>
              <a:rPr lang="de-DE" sz="1400" dirty="0" err="1"/>
              <a:t>Hydrolysat</a:t>
            </a:r>
            <a:r>
              <a:rPr lang="de-DE" sz="1400" dirty="0"/>
              <a:t> vorlegen und mit Salpetersäure solange ansäuern bis ein auftretender Niederschlag sich wieder auflöst. </a:t>
            </a:r>
          </a:p>
          <a:p>
            <a:pPr>
              <a:lnSpc>
                <a:spcPct val="107000"/>
              </a:lnSpc>
              <a:spcAft>
                <a:spcPts val="800"/>
              </a:spcAft>
            </a:pPr>
            <a:r>
              <a:rPr lang="de-DE" sz="1400" dirty="0"/>
              <a:t>ii. Erhitzen und sieben Tropfen gesättigte Ammoniummolybdat-Lösung hinzugeben: </a:t>
            </a:r>
          </a:p>
          <a:p>
            <a:pPr>
              <a:lnSpc>
                <a:spcPct val="107000"/>
              </a:lnSpc>
              <a:spcAft>
                <a:spcPts val="800"/>
              </a:spcAft>
            </a:pPr>
            <a:r>
              <a:rPr lang="de-DE" sz="1400" dirty="0" err="1">
                <a:latin typeface="+mj-lt"/>
                <a:cs typeface="Times New Roman" panose="02020603050405020304" pitchFamily="18" charset="0"/>
              </a:rPr>
              <a:t>iii.</a:t>
            </a:r>
            <a:r>
              <a:rPr lang="de-DE" sz="1400" dirty="0">
                <a:latin typeface="+mj-lt"/>
                <a:cs typeface="Times New Roman" panose="02020603050405020304" pitchFamily="18" charset="0"/>
              </a:rPr>
              <a:t> Gelber </a:t>
            </a:r>
            <a:r>
              <a:rPr lang="de-DE" sz="1400" dirty="0" err="1">
                <a:latin typeface="+mj-lt"/>
                <a:cs typeface="Times New Roman" panose="02020603050405020304" pitchFamily="18" charset="0"/>
              </a:rPr>
              <a:t>kirstalliner</a:t>
            </a:r>
            <a:r>
              <a:rPr lang="de-DE" sz="1400" dirty="0">
                <a:latin typeface="+mj-lt"/>
                <a:cs typeface="Times New Roman" panose="02020603050405020304" pitchFamily="18" charset="0"/>
              </a:rPr>
              <a:t> Niederschlag</a:t>
            </a:r>
            <a:r>
              <a:rPr lang="de-DE" sz="1400" dirty="0">
                <a:effectLst/>
                <a:latin typeface="+mj-lt"/>
                <a:ea typeface="Times New Roman" panose="02020603050405020304" pitchFamily="18" charset="0"/>
                <a:cs typeface="Times New Roman" panose="02020603050405020304" pitchFamily="18" charset="0"/>
              </a:rPr>
              <a:t> von </a:t>
            </a:r>
            <a:r>
              <a:rPr lang="de-DE" sz="1400" dirty="0">
                <a:solidFill>
                  <a:srgbClr val="FFD966"/>
                </a:solidFill>
                <a:effectLst/>
                <a:latin typeface="+mj-lt"/>
                <a:ea typeface="Times New Roman" panose="02020603050405020304" pitchFamily="18" charset="0"/>
                <a:cs typeface="Times New Roman" panose="02020603050405020304" pitchFamily="18" charset="0"/>
              </a:rPr>
              <a:t>Ammonium-</a:t>
            </a:r>
            <a:r>
              <a:rPr lang="de-DE" sz="1400" dirty="0" err="1">
                <a:solidFill>
                  <a:srgbClr val="FFD966"/>
                </a:solidFill>
                <a:effectLst/>
                <a:latin typeface="+mj-lt"/>
                <a:ea typeface="Times New Roman" panose="02020603050405020304" pitchFamily="18" charset="0"/>
                <a:cs typeface="Times New Roman" panose="02020603050405020304" pitchFamily="18" charset="0"/>
              </a:rPr>
              <a:t>Dodecamolybdatophosphat</a:t>
            </a:r>
            <a:r>
              <a:rPr lang="de-DE" sz="1400" dirty="0">
                <a:effectLst/>
                <a:latin typeface="+mj-lt"/>
                <a:ea typeface="Times New Roman" panose="02020603050405020304" pitchFamily="18" charset="0"/>
                <a:cs typeface="Times New Roman" panose="02020603050405020304" pitchFamily="18" charset="0"/>
              </a:rPr>
              <a:t> nach Abkühlen ist der Nachweis von Phosphat</a:t>
            </a:r>
            <a:r>
              <a:rPr lang="de-DE" sz="1400" dirty="0">
                <a:latin typeface="+mj-lt"/>
                <a:ea typeface="Times New Roman" panose="02020603050405020304" pitchFamily="18" charset="0"/>
                <a:cs typeface="Times New Roman" panose="02020603050405020304" pitchFamily="18" charset="0"/>
              </a:rPr>
              <a:t>: </a:t>
            </a:r>
            <a:r>
              <a:rPr lang="en-US" sz="1400" dirty="0">
                <a:effectLst/>
                <a:latin typeface="+mj-lt"/>
                <a:ea typeface="Times New Roman" panose="02020603050405020304" pitchFamily="18" charset="0"/>
                <a:cs typeface="Times New Roman" panose="02020603050405020304" pitchFamily="18" charset="0"/>
              </a:rPr>
              <a:t>H</a:t>
            </a:r>
            <a:r>
              <a:rPr lang="en-US" sz="1400" baseline="-25000" dirty="0">
                <a:effectLst/>
                <a:latin typeface="+mj-lt"/>
                <a:ea typeface="Times New Roman" panose="02020603050405020304" pitchFamily="18" charset="0"/>
                <a:cs typeface="Times New Roman" panose="02020603050405020304" pitchFamily="18" charset="0"/>
              </a:rPr>
              <a:t>3</a:t>
            </a:r>
            <a:r>
              <a:rPr lang="en-US" sz="1400" dirty="0">
                <a:effectLst/>
                <a:latin typeface="+mj-lt"/>
                <a:ea typeface="Times New Roman" panose="02020603050405020304" pitchFamily="18" charset="0"/>
                <a:cs typeface="Times New Roman" panose="02020603050405020304" pitchFamily="18" charset="0"/>
              </a:rPr>
              <a:t>PO</a:t>
            </a:r>
            <a:r>
              <a:rPr lang="en-US" sz="1400" baseline="-25000" dirty="0">
                <a:effectLst/>
                <a:latin typeface="+mj-lt"/>
                <a:ea typeface="Times New Roman" panose="02020603050405020304" pitchFamily="18" charset="0"/>
                <a:cs typeface="Times New Roman" panose="02020603050405020304" pitchFamily="18" charset="0"/>
              </a:rPr>
              <a:t>4</a:t>
            </a:r>
            <a:r>
              <a:rPr lang="en-US" sz="1400" dirty="0">
                <a:effectLst/>
                <a:latin typeface="+mj-lt"/>
                <a:ea typeface="Times New Roman" panose="02020603050405020304" pitchFamily="18" charset="0"/>
                <a:cs typeface="Times New Roman" panose="02020603050405020304" pitchFamily="18" charset="0"/>
              </a:rPr>
              <a:t>+12 (NH</a:t>
            </a:r>
            <a:r>
              <a:rPr lang="en-US" sz="1400" baseline="-25000" dirty="0">
                <a:effectLst/>
                <a:latin typeface="+mj-lt"/>
                <a:ea typeface="Times New Roman" panose="02020603050405020304" pitchFamily="18" charset="0"/>
                <a:cs typeface="Times New Roman" panose="02020603050405020304" pitchFamily="18" charset="0"/>
              </a:rPr>
              <a:t>4</a:t>
            </a:r>
            <a:r>
              <a:rPr lang="en-US" sz="1400" dirty="0">
                <a:effectLst/>
                <a:latin typeface="+mj-lt"/>
                <a:ea typeface="Times New Roman" panose="02020603050405020304" pitchFamily="18" charset="0"/>
                <a:cs typeface="Times New Roman" panose="02020603050405020304" pitchFamily="18" charset="0"/>
              </a:rPr>
              <a:t>)</a:t>
            </a:r>
            <a:r>
              <a:rPr lang="en-US" sz="1400" baseline="-25000" dirty="0">
                <a:effectLst/>
                <a:latin typeface="+mj-lt"/>
                <a:ea typeface="Times New Roman" panose="02020603050405020304" pitchFamily="18" charset="0"/>
                <a:cs typeface="Times New Roman" panose="02020603050405020304" pitchFamily="18" charset="0"/>
              </a:rPr>
              <a:t>2</a:t>
            </a:r>
            <a:r>
              <a:rPr lang="en-US" sz="1400" dirty="0">
                <a:effectLst/>
                <a:latin typeface="+mj-lt"/>
                <a:ea typeface="Times New Roman" panose="02020603050405020304" pitchFamily="18" charset="0"/>
                <a:cs typeface="Times New Roman" panose="02020603050405020304" pitchFamily="18" charset="0"/>
              </a:rPr>
              <a:t>MoO</a:t>
            </a:r>
            <a:r>
              <a:rPr lang="en-US" sz="1400" baseline="-25000" dirty="0">
                <a:effectLst/>
                <a:latin typeface="+mj-lt"/>
                <a:ea typeface="Times New Roman" panose="02020603050405020304" pitchFamily="18" charset="0"/>
                <a:cs typeface="Times New Roman" panose="02020603050405020304" pitchFamily="18" charset="0"/>
              </a:rPr>
              <a:t>4</a:t>
            </a:r>
            <a:r>
              <a:rPr lang="en-US" sz="1400" dirty="0">
                <a:effectLst/>
                <a:latin typeface="+mj-lt"/>
                <a:ea typeface="Times New Roman" panose="02020603050405020304" pitchFamily="18" charset="0"/>
                <a:cs typeface="Times New Roman" panose="02020603050405020304" pitchFamily="18" charset="0"/>
              </a:rPr>
              <a:t>+21 HNO</a:t>
            </a:r>
            <a:r>
              <a:rPr lang="en-US" sz="1400" baseline="-25000" dirty="0">
                <a:effectLst/>
                <a:latin typeface="+mj-lt"/>
                <a:ea typeface="Times New Roman" panose="02020603050405020304" pitchFamily="18" charset="0"/>
                <a:cs typeface="Times New Roman" panose="02020603050405020304" pitchFamily="18" charset="0"/>
              </a:rPr>
              <a:t>3</a:t>
            </a:r>
            <a:r>
              <a:rPr lang="en-US" sz="1400" dirty="0">
                <a:effectLst/>
                <a:latin typeface="+mj-lt"/>
                <a:ea typeface="Times New Roman" panose="02020603050405020304" pitchFamily="18" charset="0"/>
                <a:cs typeface="Times New Roman" panose="02020603050405020304" pitchFamily="18" charset="0"/>
              </a:rPr>
              <a:t>→</a:t>
            </a:r>
            <a:r>
              <a:rPr lang="en-US" sz="1400" dirty="0">
                <a:solidFill>
                  <a:srgbClr val="FFD966"/>
                </a:solidFill>
                <a:effectLst/>
                <a:latin typeface="+mj-lt"/>
                <a:ea typeface="Times New Roman" panose="02020603050405020304" pitchFamily="18" charset="0"/>
                <a:cs typeface="Times New Roman" panose="02020603050405020304" pitchFamily="18" charset="0"/>
              </a:rPr>
              <a:t>(NH</a:t>
            </a:r>
            <a:r>
              <a:rPr lang="en-US" sz="1400" baseline="-25000" dirty="0">
                <a:solidFill>
                  <a:srgbClr val="FFD966"/>
                </a:solidFill>
                <a:effectLst/>
                <a:latin typeface="+mj-lt"/>
                <a:ea typeface="Times New Roman" panose="02020603050405020304" pitchFamily="18" charset="0"/>
                <a:cs typeface="Times New Roman" panose="02020603050405020304" pitchFamily="18" charset="0"/>
              </a:rPr>
              <a:t>4</a:t>
            </a:r>
            <a:r>
              <a:rPr lang="en-US" sz="1400" dirty="0">
                <a:solidFill>
                  <a:srgbClr val="FFD966"/>
                </a:solidFill>
                <a:effectLst/>
                <a:latin typeface="+mj-lt"/>
                <a:ea typeface="Times New Roman" panose="02020603050405020304" pitchFamily="18" charset="0"/>
                <a:cs typeface="Times New Roman" panose="02020603050405020304" pitchFamily="18" charset="0"/>
              </a:rPr>
              <a:t>)</a:t>
            </a:r>
            <a:r>
              <a:rPr lang="en-US" sz="1400" baseline="-25000" dirty="0">
                <a:solidFill>
                  <a:srgbClr val="FFD966"/>
                </a:solidFill>
                <a:effectLst/>
                <a:latin typeface="+mj-lt"/>
                <a:ea typeface="Times New Roman" panose="02020603050405020304" pitchFamily="18" charset="0"/>
                <a:cs typeface="Times New Roman" panose="02020603050405020304" pitchFamily="18" charset="0"/>
              </a:rPr>
              <a:t>3</a:t>
            </a:r>
            <a:r>
              <a:rPr lang="en-US" sz="1400" dirty="0">
                <a:solidFill>
                  <a:srgbClr val="FFD966"/>
                </a:solidFill>
                <a:effectLst/>
                <a:latin typeface="+mj-lt"/>
                <a:ea typeface="Times New Roman" panose="02020603050405020304" pitchFamily="18" charset="0"/>
                <a:cs typeface="Times New Roman" panose="02020603050405020304" pitchFamily="18" charset="0"/>
              </a:rPr>
              <a:t>[P(Mo</a:t>
            </a:r>
            <a:r>
              <a:rPr lang="en-US" sz="1400" baseline="-25000" dirty="0">
                <a:solidFill>
                  <a:srgbClr val="FFD966"/>
                </a:solidFill>
                <a:effectLst/>
                <a:latin typeface="+mj-lt"/>
                <a:ea typeface="Times New Roman" panose="02020603050405020304" pitchFamily="18" charset="0"/>
                <a:cs typeface="Times New Roman" panose="02020603050405020304" pitchFamily="18" charset="0"/>
              </a:rPr>
              <a:t>3</a:t>
            </a:r>
            <a:r>
              <a:rPr lang="en-US" sz="1400" dirty="0">
                <a:solidFill>
                  <a:srgbClr val="FFD966"/>
                </a:solidFill>
                <a:effectLst/>
                <a:latin typeface="+mj-lt"/>
                <a:ea typeface="Times New Roman" panose="02020603050405020304" pitchFamily="18" charset="0"/>
                <a:cs typeface="Times New Roman" panose="02020603050405020304" pitchFamily="18" charset="0"/>
              </a:rPr>
              <a:t>O</a:t>
            </a:r>
            <a:r>
              <a:rPr lang="en-US" sz="1400" baseline="-25000" dirty="0">
                <a:solidFill>
                  <a:srgbClr val="FFD966"/>
                </a:solidFill>
                <a:effectLst/>
                <a:latin typeface="+mj-lt"/>
                <a:ea typeface="Times New Roman" panose="02020603050405020304" pitchFamily="18" charset="0"/>
                <a:cs typeface="Times New Roman" panose="02020603050405020304" pitchFamily="18" charset="0"/>
              </a:rPr>
              <a:t>10</a:t>
            </a:r>
            <a:r>
              <a:rPr lang="en-US" sz="1400" dirty="0">
                <a:solidFill>
                  <a:srgbClr val="FFD966"/>
                </a:solidFill>
                <a:effectLst/>
                <a:latin typeface="+mj-lt"/>
                <a:ea typeface="Times New Roman" panose="02020603050405020304" pitchFamily="18" charset="0"/>
                <a:cs typeface="Times New Roman" panose="02020603050405020304" pitchFamily="18" charset="0"/>
              </a:rPr>
              <a:t>)</a:t>
            </a:r>
            <a:r>
              <a:rPr lang="en-US" sz="1400" baseline="-25000" dirty="0">
                <a:solidFill>
                  <a:srgbClr val="FFD966"/>
                </a:solidFill>
                <a:effectLst/>
                <a:latin typeface="+mj-lt"/>
                <a:ea typeface="Times New Roman" panose="02020603050405020304" pitchFamily="18" charset="0"/>
                <a:cs typeface="Times New Roman" panose="02020603050405020304" pitchFamily="18" charset="0"/>
              </a:rPr>
              <a:t>4</a:t>
            </a:r>
            <a:r>
              <a:rPr lang="en-US" sz="1400" dirty="0">
                <a:solidFill>
                  <a:srgbClr val="FFD966"/>
                </a:solidFill>
                <a:effectLst/>
                <a:latin typeface="+mj-lt"/>
                <a:ea typeface="Times New Roman" panose="02020603050405020304" pitchFamily="18" charset="0"/>
                <a:cs typeface="Times New Roman" panose="02020603050405020304" pitchFamily="18" charset="0"/>
              </a:rPr>
              <a:t>] </a:t>
            </a:r>
            <a:r>
              <a:rPr lang="en-US" sz="1400" dirty="0">
                <a:solidFill>
                  <a:srgbClr val="FFD966"/>
                </a:solidFill>
                <a:effectLst/>
                <a:latin typeface="+mj-lt"/>
                <a:ea typeface="Times New Roman" panose="02020603050405020304" pitchFamily="18" charset="0"/>
                <a:cs typeface="Cambria Math" panose="02040503050406030204" pitchFamily="18" charset="0"/>
              </a:rPr>
              <a:t>⋅</a:t>
            </a:r>
            <a:r>
              <a:rPr lang="en-US" sz="1400" dirty="0">
                <a:solidFill>
                  <a:srgbClr val="FFD966"/>
                </a:solidFill>
                <a:effectLst/>
                <a:latin typeface="+mj-lt"/>
                <a:ea typeface="Times New Roman" panose="02020603050405020304" pitchFamily="18" charset="0"/>
                <a:cs typeface="Times New Roman" panose="02020603050405020304" pitchFamily="18" charset="0"/>
              </a:rPr>
              <a:t> 2 H</a:t>
            </a:r>
            <a:r>
              <a:rPr lang="en-US" sz="1400" baseline="-25000" dirty="0">
                <a:solidFill>
                  <a:srgbClr val="FFD966"/>
                </a:solidFill>
                <a:effectLst/>
                <a:latin typeface="+mj-lt"/>
                <a:ea typeface="Times New Roman" panose="02020603050405020304" pitchFamily="18" charset="0"/>
                <a:cs typeface="Times New Roman" panose="02020603050405020304" pitchFamily="18" charset="0"/>
              </a:rPr>
              <a:t>2</a:t>
            </a:r>
            <a:r>
              <a:rPr lang="en-US" sz="1400" dirty="0">
                <a:solidFill>
                  <a:srgbClr val="FFD966"/>
                </a:solidFill>
                <a:effectLst/>
                <a:latin typeface="+mj-lt"/>
                <a:ea typeface="Times New Roman" panose="02020603050405020304" pitchFamily="18" charset="0"/>
                <a:cs typeface="Times New Roman" panose="02020603050405020304" pitchFamily="18" charset="0"/>
              </a:rPr>
              <a:t>O</a:t>
            </a:r>
            <a:r>
              <a:rPr lang="en-US" sz="1400" dirty="0">
                <a:effectLst/>
                <a:latin typeface="+mj-lt"/>
                <a:ea typeface="Times New Roman" panose="02020603050405020304" pitchFamily="18" charset="0"/>
                <a:cs typeface="Times New Roman" panose="02020603050405020304" pitchFamily="18" charset="0"/>
              </a:rPr>
              <a:t>↓+21 NH</a:t>
            </a:r>
            <a:r>
              <a:rPr lang="en-US" sz="1400" baseline="-25000" dirty="0">
                <a:effectLst/>
                <a:latin typeface="+mj-lt"/>
                <a:ea typeface="Times New Roman" panose="02020603050405020304" pitchFamily="18" charset="0"/>
                <a:cs typeface="Times New Roman" panose="02020603050405020304" pitchFamily="18" charset="0"/>
              </a:rPr>
              <a:t>4</a:t>
            </a:r>
            <a:r>
              <a:rPr lang="en-US" sz="1400" dirty="0">
                <a:effectLst/>
                <a:latin typeface="+mj-lt"/>
                <a:ea typeface="Times New Roman" panose="02020603050405020304" pitchFamily="18" charset="0"/>
                <a:cs typeface="Times New Roman" panose="02020603050405020304" pitchFamily="18" charset="0"/>
              </a:rPr>
              <a:t>NO</a:t>
            </a:r>
            <a:r>
              <a:rPr lang="en-US" sz="1400" baseline="-25000" dirty="0">
                <a:effectLst/>
                <a:latin typeface="+mj-lt"/>
                <a:ea typeface="Times New Roman" panose="02020603050405020304" pitchFamily="18" charset="0"/>
                <a:cs typeface="Times New Roman" panose="02020603050405020304" pitchFamily="18" charset="0"/>
              </a:rPr>
              <a:t>3</a:t>
            </a:r>
            <a:r>
              <a:rPr lang="en-US" sz="1400" dirty="0">
                <a:effectLst/>
                <a:latin typeface="+mj-lt"/>
                <a:ea typeface="Times New Roman" panose="02020603050405020304" pitchFamily="18" charset="0"/>
                <a:cs typeface="Times New Roman" panose="02020603050405020304" pitchFamily="18" charset="0"/>
              </a:rPr>
              <a:t>+12 H</a:t>
            </a:r>
            <a:r>
              <a:rPr lang="en-US" sz="1400" baseline="-25000" dirty="0">
                <a:effectLst/>
                <a:latin typeface="+mj-lt"/>
                <a:ea typeface="Times New Roman" panose="02020603050405020304" pitchFamily="18" charset="0"/>
                <a:cs typeface="Times New Roman" panose="02020603050405020304" pitchFamily="18" charset="0"/>
              </a:rPr>
              <a:t>2</a:t>
            </a:r>
            <a:r>
              <a:rPr lang="en-US" sz="1400" dirty="0">
                <a:effectLst/>
                <a:latin typeface="+mj-lt"/>
                <a:ea typeface="Times New Roman" panose="02020603050405020304" pitchFamily="18" charset="0"/>
                <a:cs typeface="Times New Roman" panose="02020603050405020304" pitchFamily="18" charset="0"/>
              </a:rPr>
              <a:t>O</a:t>
            </a:r>
            <a:endParaRPr lang="de-DE" sz="1400" dirty="0">
              <a:latin typeface="+mj-lt"/>
            </a:endParaRPr>
          </a:p>
        </p:txBody>
      </p:sp>
      <p:sp>
        <p:nvSpPr>
          <p:cNvPr id="22" name="Textfeld 21">
            <a:extLst>
              <a:ext uri="{FF2B5EF4-FFF2-40B4-BE49-F238E27FC236}">
                <a16:creationId xmlns:a16="http://schemas.microsoft.com/office/drawing/2014/main" id="{B5F0A566-2BB4-4E88-95CE-5DCF0514A11B}"/>
              </a:ext>
            </a:extLst>
          </p:cNvPr>
          <p:cNvSpPr txBox="1"/>
          <p:nvPr/>
        </p:nvSpPr>
        <p:spPr>
          <a:xfrm>
            <a:off x="4529794" y="815119"/>
            <a:ext cx="4572000" cy="2982227"/>
          </a:xfrm>
          <a:prstGeom prst="rect">
            <a:avLst/>
          </a:prstGeom>
          <a:noFill/>
        </p:spPr>
        <p:txBody>
          <a:bodyPr wrap="square">
            <a:spAutoFit/>
          </a:bodyPr>
          <a:lstStyle/>
          <a:p>
            <a:pPr>
              <a:lnSpc>
                <a:spcPct val="107000"/>
              </a:lnSpc>
              <a:spcAft>
                <a:spcPts val="800"/>
              </a:spcAft>
            </a:pPr>
            <a:r>
              <a:rPr lang="de-DE" sz="1400" b="1" dirty="0">
                <a:latin typeface="+mj-lt"/>
                <a:ea typeface="Calibri" panose="020F0502020204030204" pitchFamily="34" charset="0"/>
                <a:cs typeface="Times New Roman" panose="02020603050405020304" pitchFamily="18" charset="0"/>
              </a:rPr>
              <a:t>3. Nachweis der Desoxyribose im </a:t>
            </a:r>
            <a:r>
              <a:rPr lang="de-DE" sz="1400" b="1" dirty="0" err="1">
                <a:latin typeface="+mj-lt"/>
                <a:ea typeface="Calibri" panose="020F0502020204030204" pitchFamily="34" charset="0"/>
                <a:cs typeface="Times New Roman" panose="02020603050405020304" pitchFamily="18" charset="0"/>
              </a:rPr>
              <a:t>Hydrolysat</a:t>
            </a:r>
            <a:r>
              <a:rPr lang="de-DE" sz="1400" b="1" dirty="0">
                <a:latin typeface="+mj-lt"/>
                <a:ea typeface="Calibri" panose="020F0502020204030204" pitchFamily="34" charset="0"/>
                <a:cs typeface="Times New Roman" panose="02020603050405020304" pitchFamily="18" charset="0"/>
              </a:rPr>
              <a:t> mit DISCHE-Reagenz</a:t>
            </a:r>
            <a:r>
              <a:rPr lang="de-DE" sz="1400" dirty="0">
                <a:latin typeface="+mj-lt"/>
                <a:ea typeface="Calibri" panose="020F0502020204030204" pitchFamily="34" charset="0"/>
                <a:cs typeface="Times New Roman" panose="02020603050405020304" pitchFamily="18" charset="0"/>
              </a:rPr>
              <a:t>, wob</a:t>
            </a:r>
            <a:r>
              <a:rPr lang="de-DE" sz="1400" dirty="0">
                <a:effectLst/>
                <a:latin typeface="+mj-lt"/>
                <a:ea typeface="Times New Roman" panose="02020603050405020304" pitchFamily="18" charset="0"/>
                <a:cs typeface="Times New Roman" panose="02020603050405020304" pitchFamily="18" charset="0"/>
              </a:rPr>
              <a:t>ei über die dehydratisierte Zwischenstufe des Hydroxy-</a:t>
            </a:r>
            <a:r>
              <a:rPr lang="de-DE" sz="1400" dirty="0" err="1">
                <a:effectLst/>
                <a:latin typeface="+mj-lt"/>
                <a:ea typeface="Times New Roman" panose="02020603050405020304" pitchFamily="18" charset="0"/>
                <a:cs typeface="Times New Roman" panose="02020603050405020304" pitchFamily="18" charset="0"/>
              </a:rPr>
              <a:t>Levulinaldehyds</a:t>
            </a:r>
            <a:r>
              <a:rPr lang="de-DE" sz="1400" dirty="0">
                <a:effectLst/>
                <a:latin typeface="+mj-lt"/>
                <a:ea typeface="Times New Roman" panose="02020603050405020304" pitchFamily="18" charset="0"/>
                <a:cs typeface="Times New Roman" panose="02020603050405020304" pitchFamily="18" charset="0"/>
              </a:rPr>
              <a:t>  von Desoxyribose ein intensiv blauer </a:t>
            </a:r>
            <a:r>
              <a:rPr lang="de-DE" sz="1400" dirty="0" err="1">
                <a:effectLst/>
                <a:latin typeface="+mj-lt"/>
                <a:ea typeface="Times New Roman" panose="02020603050405020304" pitchFamily="18" charset="0"/>
                <a:cs typeface="Times New Roman" panose="02020603050405020304" pitchFamily="18" charset="0"/>
              </a:rPr>
              <a:t>Chinoid</a:t>
            </a:r>
            <a:r>
              <a:rPr lang="de-DE" sz="1400" dirty="0">
                <a:effectLst/>
                <a:latin typeface="+mj-lt"/>
                <a:ea typeface="Times New Roman" panose="02020603050405020304" pitchFamily="18" charset="0"/>
                <a:cs typeface="Times New Roman" panose="02020603050405020304" pitchFamily="18" charset="0"/>
              </a:rPr>
              <a:t>-Farbstoff entsteht.</a:t>
            </a:r>
            <a:endParaRPr lang="de-DE"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de-DE" sz="1400" dirty="0">
                <a:latin typeface="+mj-lt"/>
              </a:rPr>
              <a:t>i. Im RG daumenbreit </a:t>
            </a:r>
            <a:r>
              <a:rPr lang="de-DE" sz="1400" dirty="0" err="1">
                <a:latin typeface="+mj-lt"/>
              </a:rPr>
              <a:t>Hydrolysat</a:t>
            </a:r>
            <a:r>
              <a:rPr lang="de-DE" sz="1400" dirty="0">
                <a:latin typeface="+mj-lt"/>
              </a:rPr>
              <a:t> vorlegen und </a:t>
            </a:r>
            <a:r>
              <a:rPr lang="de-DE" sz="1400" dirty="0">
                <a:effectLst/>
                <a:latin typeface="+mj-lt"/>
                <a:ea typeface="Times New Roman" panose="02020603050405020304" pitchFamily="18" charset="0"/>
                <a:cs typeface="Times New Roman" panose="02020603050405020304" pitchFamily="18" charset="0"/>
              </a:rPr>
              <a:t>mit dem </a:t>
            </a:r>
            <a:r>
              <a:rPr lang="de-DE" sz="1400" b="1" dirty="0">
                <a:effectLst/>
                <a:latin typeface="+mj-lt"/>
                <a:ea typeface="Times New Roman" panose="02020603050405020304" pitchFamily="18" charset="0"/>
                <a:cs typeface="Times New Roman" panose="02020603050405020304" pitchFamily="18" charset="0"/>
              </a:rPr>
              <a:t>DISCHE-Reagenz</a:t>
            </a:r>
            <a:r>
              <a:rPr lang="de-DE" sz="1400" dirty="0">
                <a:effectLst/>
                <a:latin typeface="+mj-lt"/>
                <a:ea typeface="Times New Roman" panose="02020603050405020304" pitchFamily="18" charset="0"/>
                <a:cs typeface="Times New Roman" panose="02020603050405020304" pitchFamily="18" charset="0"/>
              </a:rPr>
              <a:t> versetzen (1:2).                                                </a:t>
            </a:r>
            <a:r>
              <a:rPr lang="de-DE" sz="1400" dirty="0">
                <a:latin typeface="+mj-lt"/>
                <a:ea typeface="Times New Roman" panose="02020603050405020304" pitchFamily="18" charset="0"/>
                <a:cs typeface="Times New Roman" panose="02020603050405020304" pitchFamily="18" charset="0"/>
              </a:rPr>
              <a:t>i</a:t>
            </a:r>
            <a:r>
              <a:rPr lang="de-DE" sz="1400" dirty="0">
                <a:effectLst/>
                <a:latin typeface="+mj-lt"/>
                <a:ea typeface="Times New Roman" panose="02020603050405020304" pitchFamily="18" charset="0"/>
                <a:cs typeface="Times New Roman" panose="02020603050405020304" pitchFamily="18" charset="0"/>
              </a:rPr>
              <a:t>i. </a:t>
            </a:r>
            <a:r>
              <a:rPr lang="de-DE" sz="1400" dirty="0">
                <a:effectLst/>
                <a:latin typeface="+mj-lt"/>
                <a:ea typeface="Calibri" panose="020F0502020204030204" pitchFamily="34" charset="0"/>
                <a:cs typeface="Times New Roman" panose="02020603050405020304" pitchFamily="18" charset="0"/>
              </a:rPr>
              <a:t>Im Wasserbad erhitzen.</a:t>
            </a:r>
          </a:p>
          <a:p>
            <a:pPr>
              <a:lnSpc>
                <a:spcPct val="107000"/>
              </a:lnSpc>
              <a:spcAft>
                <a:spcPts val="800"/>
              </a:spcAft>
            </a:pPr>
            <a:r>
              <a:rPr lang="de-DE" sz="1400" dirty="0">
                <a:latin typeface="Calibri" panose="020F0502020204030204" pitchFamily="34" charset="0"/>
                <a:ea typeface="Calibri" panose="020F0502020204030204" pitchFamily="34" charset="0"/>
                <a:cs typeface="Times New Roman" panose="02020603050405020304" pitchFamily="18" charset="0"/>
              </a:rPr>
              <a:t>[ Rezeptur für DISCHE-Reagenz: 0,7 g Diphenylamin  (Vorsicht: Sehr giftig!) in 70ml Eisessig und 2,1 ml H</a:t>
            </a:r>
            <a:r>
              <a:rPr lang="de-DE" sz="1400" baseline="-25000" dirty="0">
                <a:latin typeface="Calibri" panose="020F0502020204030204" pitchFamily="34" charset="0"/>
                <a:ea typeface="Calibri" panose="020F0502020204030204" pitchFamily="34" charset="0"/>
                <a:cs typeface="Times New Roman" panose="02020603050405020304" pitchFamily="18" charset="0"/>
              </a:rPr>
              <a:t>2</a:t>
            </a:r>
            <a:r>
              <a:rPr lang="de-DE" sz="1400" dirty="0">
                <a:latin typeface="Calibri" panose="020F0502020204030204" pitchFamily="34" charset="0"/>
                <a:ea typeface="Calibri" panose="020F0502020204030204" pitchFamily="34" charset="0"/>
                <a:cs typeface="Times New Roman" panose="02020603050405020304" pitchFamily="18" charset="0"/>
              </a:rPr>
              <a:t>SO</a:t>
            </a:r>
            <a:r>
              <a:rPr lang="de-DE" sz="1400" baseline="-25000" dirty="0">
                <a:latin typeface="Calibri" panose="020F0502020204030204" pitchFamily="34" charset="0"/>
                <a:ea typeface="Calibri" panose="020F0502020204030204" pitchFamily="34" charset="0"/>
                <a:cs typeface="Times New Roman" panose="02020603050405020304" pitchFamily="18" charset="0"/>
              </a:rPr>
              <a:t>4</a:t>
            </a:r>
            <a:r>
              <a:rPr lang="de-DE" sz="1400" dirty="0">
                <a:latin typeface="Calibri" panose="020F0502020204030204" pitchFamily="34" charset="0"/>
                <a:ea typeface="Calibri" panose="020F0502020204030204" pitchFamily="34" charset="0"/>
                <a:cs typeface="Times New Roman" panose="02020603050405020304" pitchFamily="18" charset="0"/>
              </a:rPr>
              <a:t> gelöst]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feld 22">
            <a:extLst>
              <a:ext uri="{FF2B5EF4-FFF2-40B4-BE49-F238E27FC236}">
                <a16:creationId xmlns:a16="http://schemas.microsoft.com/office/drawing/2014/main" id="{C9AB0F46-FEEC-437B-A628-1FC96A63AF8F}"/>
              </a:ext>
            </a:extLst>
          </p:cNvPr>
          <p:cNvSpPr txBox="1"/>
          <p:nvPr/>
        </p:nvSpPr>
        <p:spPr>
          <a:xfrm>
            <a:off x="4531763" y="4697555"/>
            <a:ext cx="4669548" cy="307777"/>
          </a:xfrm>
          <a:prstGeom prst="rect">
            <a:avLst/>
          </a:prstGeom>
          <a:noFill/>
        </p:spPr>
        <p:txBody>
          <a:bodyPr wrap="none" rtlCol="0">
            <a:spAutoFit/>
          </a:bodyPr>
          <a:lstStyle/>
          <a:p>
            <a:r>
              <a:rPr lang="de-DE" sz="1400" b="1" dirty="0"/>
              <a:t>4. Nachweis der Purin-Basen( A,G) durch Murexid-Reaktion: </a:t>
            </a:r>
          </a:p>
        </p:txBody>
      </p:sp>
      <p:pic>
        <p:nvPicPr>
          <p:cNvPr id="4" name="Grafik 3">
            <a:extLst>
              <a:ext uri="{FF2B5EF4-FFF2-40B4-BE49-F238E27FC236}">
                <a16:creationId xmlns:a16="http://schemas.microsoft.com/office/drawing/2014/main" id="{E854162C-91F8-4472-879F-6B5B57F9D59F}"/>
              </a:ext>
            </a:extLst>
          </p:cNvPr>
          <p:cNvPicPr>
            <a:picLocks noChangeAspect="1"/>
          </p:cNvPicPr>
          <p:nvPr/>
        </p:nvPicPr>
        <p:blipFill>
          <a:blip r:embed="rId4"/>
          <a:stretch>
            <a:fillRect/>
          </a:stretch>
        </p:blipFill>
        <p:spPr>
          <a:xfrm>
            <a:off x="4765340" y="4927298"/>
            <a:ext cx="3170299" cy="878299"/>
          </a:xfrm>
          <a:prstGeom prst="rect">
            <a:avLst/>
          </a:prstGeom>
        </p:spPr>
      </p:pic>
      <p:pic>
        <p:nvPicPr>
          <p:cNvPr id="7" name="Grafik 6">
            <a:extLst>
              <a:ext uri="{FF2B5EF4-FFF2-40B4-BE49-F238E27FC236}">
                <a16:creationId xmlns:a16="http://schemas.microsoft.com/office/drawing/2014/main" id="{8BCEBCA9-3275-4B86-9C3F-05BED96FC1AF}"/>
              </a:ext>
            </a:extLst>
          </p:cNvPr>
          <p:cNvPicPr>
            <a:picLocks noChangeAspect="1"/>
          </p:cNvPicPr>
          <p:nvPr/>
        </p:nvPicPr>
        <p:blipFill>
          <a:blip r:embed="rId5"/>
          <a:stretch>
            <a:fillRect/>
          </a:stretch>
        </p:blipFill>
        <p:spPr>
          <a:xfrm>
            <a:off x="4695279" y="5630123"/>
            <a:ext cx="3240360" cy="822770"/>
          </a:xfrm>
          <a:prstGeom prst="rect">
            <a:avLst/>
          </a:prstGeom>
        </p:spPr>
      </p:pic>
    </p:spTree>
    <p:extLst>
      <p:ext uri="{BB962C8B-B14F-4D97-AF65-F5344CB8AC3E}">
        <p14:creationId xmlns:p14="http://schemas.microsoft.com/office/powerpoint/2010/main" val="1848711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Oligocycle1.png"/>
          <p:cNvPicPr>
            <a:picLocks noChangeAspect="1"/>
          </p:cNvPicPr>
          <p:nvPr/>
        </p:nvPicPr>
        <p:blipFill>
          <a:blip r:embed="rId2" cstate="print"/>
          <a:stretch>
            <a:fillRect/>
          </a:stretch>
        </p:blipFill>
        <p:spPr>
          <a:xfrm>
            <a:off x="2195736" y="3212976"/>
            <a:ext cx="4320480" cy="3117220"/>
          </a:xfrm>
          <a:prstGeom prst="rect">
            <a:avLst/>
          </a:prstGeom>
        </p:spPr>
      </p:pic>
      <p:pic>
        <p:nvPicPr>
          <p:cNvPr id="4" name="Grafik 3" descr="Phosphoramidite1.png"/>
          <p:cNvPicPr>
            <a:picLocks noChangeAspect="1"/>
          </p:cNvPicPr>
          <p:nvPr/>
        </p:nvPicPr>
        <p:blipFill>
          <a:blip r:embed="rId3" cstate="print"/>
          <a:stretch>
            <a:fillRect/>
          </a:stretch>
        </p:blipFill>
        <p:spPr>
          <a:xfrm>
            <a:off x="1619672" y="836712"/>
            <a:ext cx="5592796" cy="2232248"/>
          </a:xfrm>
          <a:prstGeom prst="rect">
            <a:avLst/>
          </a:prstGeom>
        </p:spPr>
      </p:pic>
      <p:sp>
        <p:nvSpPr>
          <p:cNvPr id="2" name="Textfeld 1">
            <a:extLst>
              <a:ext uri="{FF2B5EF4-FFF2-40B4-BE49-F238E27FC236}">
                <a16:creationId xmlns:a16="http://schemas.microsoft.com/office/drawing/2014/main" id="{02D7551D-068A-41C7-B22D-CAC8E1F220B4}"/>
              </a:ext>
            </a:extLst>
          </p:cNvPr>
          <p:cNvSpPr txBox="1"/>
          <p:nvPr/>
        </p:nvSpPr>
        <p:spPr>
          <a:xfrm>
            <a:off x="363006" y="204638"/>
            <a:ext cx="8780994" cy="646331"/>
          </a:xfrm>
          <a:prstGeom prst="rect">
            <a:avLst/>
          </a:prstGeom>
          <a:noFill/>
        </p:spPr>
        <p:txBody>
          <a:bodyPr wrap="none" rtlCol="0">
            <a:spAutoFit/>
          </a:bodyPr>
          <a:lstStyle/>
          <a:p>
            <a:r>
              <a:rPr lang="de-DE" dirty="0"/>
              <a:t>Extra: Wie wird DNS künstlich im organischen Laboratorium in einer </a:t>
            </a:r>
            <a:r>
              <a:rPr lang="de-DE" dirty="0" err="1"/>
              <a:t>Polynukleotid</a:t>
            </a:r>
            <a:r>
              <a:rPr lang="de-DE" dirty="0"/>
              <a:t>-Synthese</a:t>
            </a:r>
          </a:p>
          <a:p>
            <a:r>
              <a:rPr lang="de-DE" dirty="0"/>
              <a:t>hergestellt?:</a:t>
            </a:r>
          </a:p>
        </p:txBody>
      </p:sp>
      <p:sp>
        <p:nvSpPr>
          <p:cNvPr id="5" name="Textfeld 4">
            <a:extLst>
              <a:ext uri="{FF2B5EF4-FFF2-40B4-BE49-F238E27FC236}">
                <a16:creationId xmlns:a16="http://schemas.microsoft.com/office/drawing/2014/main" id="{1042DB24-F399-4E42-AB46-BD8E13C4CA58}"/>
              </a:ext>
            </a:extLst>
          </p:cNvPr>
          <p:cNvSpPr txBox="1"/>
          <p:nvPr/>
        </p:nvSpPr>
        <p:spPr>
          <a:xfrm>
            <a:off x="504561" y="6553638"/>
            <a:ext cx="3171446" cy="276999"/>
          </a:xfrm>
          <a:prstGeom prst="rect">
            <a:avLst/>
          </a:prstGeom>
          <a:noFill/>
        </p:spPr>
        <p:txBody>
          <a:bodyPr wrap="none" rtlCol="0">
            <a:spAutoFit/>
          </a:bodyPr>
          <a:lstStyle/>
          <a:p>
            <a:r>
              <a:rPr lang="de-DE" sz="1200" b="1" dirty="0"/>
              <a:t>Quelle: FU-Berlin, Biochemie-Praktikum (2008)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F4932F6-AD1E-4597-A82E-B35684906C52}"/>
              </a:ext>
            </a:extLst>
          </p:cNvPr>
          <p:cNvPicPr>
            <a:picLocks noChangeAspect="1"/>
          </p:cNvPicPr>
          <p:nvPr/>
        </p:nvPicPr>
        <p:blipFill rotWithShape="1">
          <a:blip r:embed="rId2"/>
          <a:srcRect l="53415"/>
          <a:stretch/>
        </p:blipFill>
        <p:spPr>
          <a:xfrm rot="16354745">
            <a:off x="1820283" y="1835045"/>
            <a:ext cx="3579687" cy="5830218"/>
          </a:xfrm>
          <a:prstGeom prst="rect">
            <a:avLst/>
          </a:prstGeom>
        </p:spPr>
      </p:pic>
      <p:sp>
        <p:nvSpPr>
          <p:cNvPr id="4" name="Textfeld 3">
            <a:extLst>
              <a:ext uri="{FF2B5EF4-FFF2-40B4-BE49-F238E27FC236}">
                <a16:creationId xmlns:a16="http://schemas.microsoft.com/office/drawing/2014/main" id="{43987748-F6D5-4FF4-A4D9-D7C57B873888}"/>
              </a:ext>
            </a:extLst>
          </p:cNvPr>
          <p:cNvSpPr txBox="1"/>
          <p:nvPr/>
        </p:nvSpPr>
        <p:spPr>
          <a:xfrm>
            <a:off x="377710" y="6530860"/>
            <a:ext cx="7790659" cy="276999"/>
          </a:xfrm>
          <a:prstGeom prst="rect">
            <a:avLst/>
          </a:prstGeom>
          <a:noFill/>
        </p:spPr>
        <p:txBody>
          <a:bodyPr wrap="none" rtlCol="0">
            <a:spAutoFit/>
          </a:bodyPr>
          <a:lstStyle/>
          <a:p>
            <a:r>
              <a:rPr lang="de-DE" sz="1200" b="1" dirty="0"/>
              <a:t>Quelle: (Common Creative License-</a:t>
            </a:r>
            <a:r>
              <a:rPr lang="de-DE" sz="1200" b="1" dirty="0" err="1"/>
              <a:t>Noncommercial</a:t>
            </a:r>
            <a:r>
              <a:rPr lang="de-DE" sz="1200" b="1" dirty="0"/>
              <a:t>) Entdecker &amp; Erfinder Christopher Schlemm; Bild: Ramona von </a:t>
            </a:r>
            <a:r>
              <a:rPr lang="de-DE" sz="1200" b="1" dirty="0" err="1"/>
              <a:t>Linen</a:t>
            </a:r>
            <a:endParaRPr lang="de-DE" sz="1200" b="1" dirty="0"/>
          </a:p>
        </p:txBody>
      </p:sp>
      <p:pic>
        <p:nvPicPr>
          <p:cNvPr id="5" name="Grafik 4">
            <a:extLst>
              <a:ext uri="{FF2B5EF4-FFF2-40B4-BE49-F238E27FC236}">
                <a16:creationId xmlns:a16="http://schemas.microsoft.com/office/drawing/2014/main" id="{A8CFC650-A4E3-4123-944B-6F88277DC3B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86" t="42507" r="5819" b="34208"/>
          <a:stretch/>
        </p:blipFill>
        <p:spPr>
          <a:xfrm>
            <a:off x="539551" y="1709908"/>
            <a:ext cx="6063271" cy="1497704"/>
          </a:xfrm>
          <a:prstGeom prst="rect">
            <a:avLst/>
          </a:prstGeom>
        </p:spPr>
      </p:pic>
      <p:sp>
        <p:nvSpPr>
          <p:cNvPr id="6" name="Textfeld 5">
            <a:extLst>
              <a:ext uri="{FF2B5EF4-FFF2-40B4-BE49-F238E27FC236}">
                <a16:creationId xmlns:a16="http://schemas.microsoft.com/office/drawing/2014/main" id="{307BDA81-A6F6-436F-ACCA-89EF917F892A}"/>
              </a:ext>
            </a:extLst>
          </p:cNvPr>
          <p:cNvSpPr txBox="1"/>
          <p:nvPr/>
        </p:nvSpPr>
        <p:spPr>
          <a:xfrm>
            <a:off x="539552" y="797456"/>
            <a:ext cx="5070042" cy="369332"/>
          </a:xfrm>
          <a:prstGeom prst="rect">
            <a:avLst/>
          </a:prstGeom>
          <a:noFill/>
        </p:spPr>
        <p:txBody>
          <a:bodyPr wrap="none" rtlCol="0">
            <a:spAutoFit/>
          </a:bodyPr>
          <a:lstStyle/>
          <a:p>
            <a:r>
              <a:rPr lang="de-DE" b="1" u="sng" dirty="0"/>
              <a:t>Ablesen des Bauplans  (das biomolekulare Dogma):</a:t>
            </a:r>
          </a:p>
        </p:txBody>
      </p:sp>
      <p:sp>
        <p:nvSpPr>
          <p:cNvPr id="7" name="Textfeld 6">
            <a:extLst>
              <a:ext uri="{FF2B5EF4-FFF2-40B4-BE49-F238E27FC236}">
                <a16:creationId xmlns:a16="http://schemas.microsoft.com/office/drawing/2014/main" id="{CFBE6BCF-68A1-40A7-A86B-89F7F2B5D928}"/>
              </a:ext>
            </a:extLst>
          </p:cNvPr>
          <p:cNvSpPr txBox="1"/>
          <p:nvPr/>
        </p:nvSpPr>
        <p:spPr>
          <a:xfrm>
            <a:off x="566179" y="1253682"/>
            <a:ext cx="2269339" cy="369332"/>
          </a:xfrm>
          <a:prstGeom prst="rect">
            <a:avLst/>
          </a:prstGeom>
          <a:noFill/>
        </p:spPr>
        <p:txBody>
          <a:bodyPr wrap="none" rtlCol="0">
            <a:spAutoFit/>
          </a:bodyPr>
          <a:lstStyle/>
          <a:p>
            <a:r>
              <a:rPr lang="de-DE" b="1" dirty="0"/>
              <a:t>DNS</a:t>
            </a:r>
            <a:r>
              <a:rPr lang="de-DE" b="1" dirty="0">
                <a:sym typeface="Wingdings" pitchFamily="2" charset="2"/>
              </a:rPr>
              <a:t> RNS Protein</a:t>
            </a:r>
            <a:endParaRPr lang="de-DE" b="1" dirty="0"/>
          </a:p>
        </p:txBody>
      </p:sp>
      <p:sp>
        <p:nvSpPr>
          <p:cNvPr id="8" name="Textfeld 7">
            <a:extLst>
              <a:ext uri="{FF2B5EF4-FFF2-40B4-BE49-F238E27FC236}">
                <a16:creationId xmlns:a16="http://schemas.microsoft.com/office/drawing/2014/main" id="{259F2580-9B03-469A-A73A-2AA06762D366}"/>
              </a:ext>
            </a:extLst>
          </p:cNvPr>
          <p:cNvSpPr txBox="1"/>
          <p:nvPr/>
        </p:nvSpPr>
        <p:spPr>
          <a:xfrm>
            <a:off x="1547664" y="188640"/>
            <a:ext cx="4834465" cy="369332"/>
          </a:xfrm>
          <a:prstGeom prst="rect">
            <a:avLst/>
          </a:prstGeom>
          <a:noFill/>
        </p:spPr>
        <p:txBody>
          <a:bodyPr wrap="none" rtlCol="0">
            <a:spAutoFit/>
          </a:bodyPr>
          <a:lstStyle/>
          <a:p>
            <a:r>
              <a:rPr lang="de-DE" b="1" u="sng" dirty="0"/>
              <a:t>DNS ist der Informationsträger eines Organismus</a:t>
            </a:r>
          </a:p>
        </p:txBody>
      </p:sp>
      <p:sp>
        <p:nvSpPr>
          <p:cNvPr id="2" name="Pfeil: nach rechts 1">
            <a:extLst>
              <a:ext uri="{FF2B5EF4-FFF2-40B4-BE49-F238E27FC236}">
                <a16:creationId xmlns:a16="http://schemas.microsoft.com/office/drawing/2014/main" id="{5A71D0F5-FE41-4E04-9ACC-224DD58D94C8}"/>
              </a:ext>
            </a:extLst>
          </p:cNvPr>
          <p:cNvSpPr/>
          <p:nvPr/>
        </p:nvSpPr>
        <p:spPr>
          <a:xfrm rot="2886314">
            <a:off x="1764642" y="3237335"/>
            <a:ext cx="1039696" cy="46661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Aufbau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539552" y="423005"/>
            <a:ext cx="7649338" cy="646331"/>
          </a:xfrm>
          <a:prstGeom prst="rect">
            <a:avLst/>
          </a:prstGeom>
          <a:noFill/>
        </p:spPr>
        <p:txBody>
          <a:bodyPr wrap="none" rtlCol="0">
            <a:spAutoFit/>
          </a:bodyPr>
          <a:lstStyle/>
          <a:p>
            <a:r>
              <a:rPr lang="de-DE" b="1" dirty="0"/>
              <a:t>Molekularer Aufbau von Desoxyribonukleinsäure (DNS) und dessen Verhalten </a:t>
            </a:r>
          </a:p>
          <a:p>
            <a:r>
              <a:rPr lang="de-DE" b="1" dirty="0"/>
              <a:t>Im elektrischen Feld</a:t>
            </a:r>
          </a:p>
        </p:txBody>
      </p:sp>
      <p:sp>
        <p:nvSpPr>
          <p:cNvPr id="9" name="Textfeld 8">
            <a:extLst>
              <a:ext uri="{FF2B5EF4-FFF2-40B4-BE49-F238E27FC236}">
                <a16:creationId xmlns:a16="http://schemas.microsoft.com/office/drawing/2014/main" id="{E3E0F9CA-965A-4EB1-8A47-EBDE6E2372F4}"/>
              </a:ext>
            </a:extLst>
          </p:cNvPr>
          <p:cNvSpPr txBox="1"/>
          <p:nvPr/>
        </p:nvSpPr>
        <p:spPr>
          <a:xfrm>
            <a:off x="395536" y="6581001"/>
            <a:ext cx="5655715" cy="253916"/>
          </a:xfrm>
          <a:prstGeom prst="rect">
            <a:avLst/>
          </a:prstGeom>
          <a:noFill/>
        </p:spPr>
        <p:txBody>
          <a:bodyPr wrap="none" rtlCol="0">
            <a:spAutoFit/>
          </a:bodyPr>
          <a:lstStyle/>
          <a:p>
            <a:r>
              <a:rPr lang="de-DE" sz="1050" b="1" dirty="0"/>
              <a:t>Quelle: (Common Creative License-</a:t>
            </a:r>
            <a:r>
              <a:rPr lang="de-DE" sz="1050" b="1" dirty="0" err="1"/>
              <a:t>Noncommercial</a:t>
            </a:r>
            <a:r>
              <a:rPr lang="de-DE" sz="1050" b="1" dirty="0"/>
              <a:t>) Christopher Schlemm; Bild: Ramona von </a:t>
            </a:r>
            <a:r>
              <a:rPr lang="de-DE" sz="1050" b="1" dirty="0" err="1"/>
              <a:t>Linen</a:t>
            </a:r>
            <a:endParaRPr lang="de-DE" sz="1050" b="1" dirty="0"/>
          </a:p>
        </p:txBody>
      </p:sp>
      <p:grpSp>
        <p:nvGrpSpPr>
          <p:cNvPr id="4" name="Gruppieren 3">
            <a:extLst>
              <a:ext uri="{FF2B5EF4-FFF2-40B4-BE49-F238E27FC236}">
                <a16:creationId xmlns:a16="http://schemas.microsoft.com/office/drawing/2014/main" id="{A3E37384-DAA8-4581-B5B6-AF1CEBAC5B78}"/>
              </a:ext>
            </a:extLst>
          </p:cNvPr>
          <p:cNvGrpSpPr/>
          <p:nvPr/>
        </p:nvGrpSpPr>
        <p:grpSpPr>
          <a:xfrm>
            <a:off x="959496" y="1815130"/>
            <a:ext cx="6734232" cy="4611236"/>
            <a:chOff x="15278" y="1052737"/>
            <a:chExt cx="9144000" cy="5850765"/>
          </a:xfrm>
        </p:grpSpPr>
        <p:pic>
          <p:nvPicPr>
            <p:cNvPr id="8" name="Grafik 7">
              <a:extLst>
                <a:ext uri="{FF2B5EF4-FFF2-40B4-BE49-F238E27FC236}">
                  <a16:creationId xmlns:a16="http://schemas.microsoft.com/office/drawing/2014/main" id="{ACED1DC2-BF6A-4866-AFF7-BA0D73D40CC4}"/>
                </a:ext>
              </a:extLst>
            </p:cNvPr>
            <p:cNvPicPr>
              <a:picLocks noChangeAspect="1"/>
            </p:cNvPicPr>
            <p:nvPr/>
          </p:nvPicPr>
          <p:blipFill rotWithShape="1">
            <a:blip r:embed="rId2"/>
            <a:srcRect b="6393"/>
            <a:stretch/>
          </p:blipFill>
          <p:spPr>
            <a:xfrm>
              <a:off x="15278" y="1052737"/>
              <a:ext cx="9144000" cy="5850765"/>
            </a:xfrm>
            <a:prstGeom prst="rect">
              <a:avLst/>
            </a:prstGeom>
          </p:spPr>
        </p:pic>
        <p:sp>
          <p:nvSpPr>
            <p:cNvPr id="2" name="Ellipse 1">
              <a:extLst>
                <a:ext uri="{FF2B5EF4-FFF2-40B4-BE49-F238E27FC236}">
                  <a16:creationId xmlns:a16="http://schemas.microsoft.com/office/drawing/2014/main" id="{BC9F0A15-AA90-4545-987A-3F5C026D1255}"/>
                </a:ext>
              </a:extLst>
            </p:cNvPr>
            <p:cNvSpPr/>
            <p:nvPr/>
          </p:nvSpPr>
          <p:spPr>
            <a:xfrm>
              <a:off x="179512" y="2780928"/>
              <a:ext cx="1728192" cy="1728192"/>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517774DA-AE17-462E-9665-FFA9FFB578DE}"/>
                </a:ext>
              </a:extLst>
            </p:cNvPr>
            <p:cNvSpPr/>
            <p:nvPr/>
          </p:nvSpPr>
          <p:spPr>
            <a:xfrm>
              <a:off x="165691" y="5156198"/>
              <a:ext cx="1728192" cy="16478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2DDB00BF-E668-4E01-9A53-84758F10DFE6}"/>
                </a:ext>
              </a:extLst>
            </p:cNvPr>
            <p:cNvSpPr/>
            <p:nvPr/>
          </p:nvSpPr>
          <p:spPr>
            <a:xfrm>
              <a:off x="6948264" y="3501008"/>
              <a:ext cx="1728192" cy="1728192"/>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9106BF73-686A-4B67-93BF-E9CDA850751D}"/>
                </a:ext>
              </a:extLst>
            </p:cNvPr>
            <p:cNvSpPr/>
            <p:nvPr/>
          </p:nvSpPr>
          <p:spPr>
            <a:xfrm>
              <a:off x="6981793" y="1196752"/>
              <a:ext cx="1728192" cy="1728192"/>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 name="Textfeld 2">
            <a:extLst>
              <a:ext uri="{FF2B5EF4-FFF2-40B4-BE49-F238E27FC236}">
                <a16:creationId xmlns:a16="http://schemas.microsoft.com/office/drawing/2014/main" id="{8C7E93E1-DC1A-4A0B-831B-B907DF9D1B7B}"/>
              </a:ext>
            </a:extLst>
          </p:cNvPr>
          <p:cNvSpPr txBox="1"/>
          <p:nvPr/>
        </p:nvSpPr>
        <p:spPr>
          <a:xfrm>
            <a:off x="475238" y="1069336"/>
            <a:ext cx="6734232" cy="923330"/>
          </a:xfrm>
          <a:prstGeom prst="rect">
            <a:avLst/>
          </a:prstGeom>
          <a:noFill/>
        </p:spPr>
        <p:txBody>
          <a:bodyPr wrap="square" rtlCol="0">
            <a:spAutoFit/>
          </a:bodyPr>
          <a:lstStyle/>
          <a:p>
            <a:r>
              <a:rPr lang="de-DE" dirty="0"/>
              <a:t>Negative Ladungen der Phosphatgruppe bei einem natürlichen pH-Wert (pH 7) lassen das DNS-Molekül im elektrischen Feld wandern. In welche Richtung werden die DNS-Moleküle wandern? </a:t>
            </a:r>
          </a:p>
        </p:txBody>
      </p:sp>
      <p:sp>
        <p:nvSpPr>
          <p:cNvPr id="5" name="Textfeld 4">
            <a:extLst>
              <a:ext uri="{FF2B5EF4-FFF2-40B4-BE49-F238E27FC236}">
                <a16:creationId xmlns:a16="http://schemas.microsoft.com/office/drawing/2014/main" id="{D960D239-58F3-4E5B-843E-824D9D2410DC}"/>
              </a:ext>
            </a:extLst>
          </p:cNvPr>
          <p:cNvSpPr txBox="1"/>
          <p:nvPr/>
        </p:nvSpPr>
        <p:spPr>
          <a:xfrm>
            <a:off x="7693728" y="2348880"/>
            <a:ext cx="1136337" cy="1477328"/>
          </a:xfrm>
          <a:prstGeom prst="rect">
            <a:avLst/>
          </a:prstGeom>
          <a:noFill/>
        </p:spPr>
        <p:txBody>
          <a:bodyPr wrap="none" rtlCol="0">
            <a:spAutoFit/>
          </a:bodyPr>
          <a:lstStyle/>
          <a:p>
            <a:r>
              <a:rPr lang="de-DE" dirty="0"/>
              <a:t>Negative</a:t>
            </a:r>
          </a:p>
          <a:p>
            <a:r>
              <a:rPr lang="de-DE" dirty="0"/>
              <a:t>Ladungen</a:t>
            </a:r>
          </a:p>
          <a:p>
            <a:r>
              <a:rPr lang="de-DE" dirty="0"/>
              <a:t>an den </a:t>
            </a:r>
          </a:p>
          <a:p>
            <a:r>
              <a:rPr lang="de-DE" dirty="0"/>
              <a:t>Phosphat-</a:t>
            </a:r>
          </a:p>
          <a:p>
            <a:r>
              <a:rPr lang="de-DE" dirty="0"/>
              <a:t>gruppen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969339E-954B-48DF-BC1B-6FB95470C2C4}"/>
              </a:ext>
            </a:extLst>
          </p:cNvPr>
          <p:cNvPicPr>
            <a:picLocks noChangeAspect="1"/>
          </p:cNvPicPr>
          <p:nvPr/>
        </p:nvPicPr>
        <p:blipFill>
          <a:blip r:embed="rId2"/>
          <a:stretch>
            <a:fillRect/>
          </a:stretch>
        </p:blipFill>
        <p:spPr>
          <a:xfrm>
            <a:off x="472040" y="1805293"/>
            <a:ext cx="4392488" cy="1767176"/>
          </a:xfrm>
          <a:prstGeom prst="rect">
            <a:avLst/>
          </a:prstGeom>
        </p:spPr>
      </p:pic>
      <p:pic>
        <p:nvPicPr>
          <p:cNvPr id="7" name="Grafik 6">
            <a:extLst>
              <a:ext uri="{FF2B5EF4-FFF2-40B4-BE49-F238E27FC236}">
                <a16:creationId xmlns:a16="http://schemas.microsoft.com/office/drawing/2014/main" id="{0D5AF83A-2C07-4528-A7A5-74CFCA94941E}"/>
              </a:ext>
            </a:extLst>
          </p:cNvPr>
          <p:cNvPicPr>
            <a:picLocks noChangeAspect="1"/>
          </p:cNvPicPr>
          <p:nvPr/>
        </p:nvPicPr>
        <p:blipFill rotWithShape="1">
          <a:blip r:embed="rId3"/>
          <a:srcRect t="8684" b="55900"/>
          <a:stretch/>
        </p:blipFill>
        <p:spPr>
          <a:xfrm>
            <a:off x="399035" y="4293096"/>
            <a:ext cx="5196144" cy="2428780"/>
          </a:xfrm>
          <a:prstGeom prst="rect">
            <a:avLst/>
          </a:prstGeom>
        </p:spPr>
      </p:pic>
      <p:pic>
        <p:nvPicPr>
          <p:cNvPr id="9" name="Grafik 8">
            <a:extLst>
              <a:ext uri="{FF2B5EF4-FFF2-40B4-BE49-F238E27FC236}">
                <a16:creationId xmlns:a16="http://schemas.microsoft.com/office/drawing/2014/main" id="{B765D084-8688-4597-8F0B-CC95F61316B7}"/>
              </a:ext>
            </a:extLst>
          </p:cNvPr>
          <p:cNvPicPr>
            <a:picLocks noChangeAspect="1"/>
          </p:cNvPicPr>
          <p:nvPr/>
        </p:nvPicPr>
        <p:blipFill rotWithShape="1">
          <a:blip r:embed="rId3"/>
          <a:srcRect l="429" t="103577" r="3950" b="-30152"/>
          <a:stretch/>
        </p:blipFill>
        <p:spPr>
          <a:xfrm>
            <a:off x="347299" y="6165304"/>
            <a:ext cx="5292617" cy="1941382"/>
          </a:xfrm>
          <a:prstGeom prst="rect">
            <a:avLst/>
          </a:prstGeom>
        </p:spPr>
      </p:pic>
      <p:sp>
        <p:nvSpPr>
          <p:cNvPr id="11" name="Textfeld 10">
            <a:extLst>
              <a:ext uri="{FF2B5EF4-FFF2-40B4-BE49-F238E27FC236}">
                <a16:creationId xmlns:a16="http://schemas.microsoft.com/office/drawing/2014/main" id="{199079A7-8B0D-4F83-B742-EE4F32EFC04E}"/>
              </a:ext>
            </a:extLst>
          </p:cNvPr>
          <p:cNvSpPr txBox="1"/>
          <p:nvPr/>
        </p:nvSpPr>
        <p:spPr>
          <a:xfrm>
            <a:off x="421188" y="865071"/>
            <a:ext cx="8886680" cy="923330"/>
          </a:xfrm>
          <a:prstGeom prst="rect">
            <a:avLst/>
          </a:prstGeom>
          <a:noFill/>
        </p:spPr>
        <p:txBody>
          <a:bodyPr wrap="square" rtlCol="0">
            <a:spAutoFit/>
          </a:bodyPr>
          <a:lstStyle/>
          <a:p>
            <a:r>
              <a:rPr lang="de-DE" dirty="0"/>
              <a:t>Im elektrischen Feld wirkt auf die geladenen Biopolymere eine elektrische Kraft in Richtung des positiven Pols. Während der Wanderung durch ein Medium wirkt auch eine entgegen gesetzte Reibungskraft auf die Biomoleküle.</a:t>
            </a:r>
          </a:p>
        </p:txBody>
      </p:sp>
      <p:sp>
        <p:nvSpPr>
          <p:cNvPr id="13" name="Textfeld 12">
            <a:extLst>
              <a:ext uri="{FF2B5EF4-FFF2-40B4-BE49-F238E27FC236}">
                <a16:creationId xmlns:a16="http://schemas.microsoft.com/office/drawing/2014/main" id="{51826C4F-2974-4B1F-BB2E-E333B0619A5C}"/>
              </a:ext>
            </a:extLst>
          </p:cNvPr>
          <p:cNvSpPr txBox="1"/>
          <p:nvPr/>
        </p:nvSpPr>
        <p:spPr>
          <a:xfrm>
            <a:off x="421188" y="3346626"/>
            <a:ext cx="8886680" cy="1200329"/>
          </a:xfrm>
          <a:prstGeom prst="rect">
            <a:avLst/>
          </a:prstGeom>
          <a:noFill/>
        </p:spPr>
        <p:txBody>
          <a:bodyPr wrap="square">
            <a:spAutoFit/>
          </a:bodyPr>
          <a:lstStyle/>
          <a:p>
            <a:r>
              <a:rPr lang="de-DE" dirty="0"/>
              <a:t>Die negativ geladenen Biomoleküle werden einem elektrischen Feld ausgesetzt, so dass eine elektrische Kraft wirkt. Die elektrische Kraft lässt sich nach der Coulomb-Gleichung berechnen:</a:t>
            </a:r>
          </a:p>
          <a:p>
            <a:endParaRPr lang="de-DE" dirty="0"/>
          </a:p>
        </p:txBody>
      </p:sp>
      <p:sp>
        <p:nvSpPr>
          <p:cNvPr id="14" name="Textfeld 13">
            <a:extLst>
              <a:ext uri="{FF2B5EF4-FFF2-40B4-BE49-F238E27FC236}">
                <a16:creationId xmlns:a16="http://schemas.microsoft.com/office/drawing/2014/main" id="{B66AC853-8BBD-46E0-B2D3-E219DBE71B46}"/>
              </a:ext>
            </a:extLst>
          </p:cNvPr>
          <p:cNvSpPr txBox="1"/>
          <p:nvPr/>
        </p:nvSpPr>
        <p:spPr>
          <a:xfrm>
            <a:off x="395536" y="6581001"/>
            <a:ext cx="5655715" cy="253916"/>
          </a:xfrm>
          <a:prstGeom prst="rect">
            <a:avLst/>
          </a:prstGeom>
          <a:noFill/>
        </p:spPr>
        <p:txBody>
          <a:bodyPr wrap="none" rtlCol="0">
            <a:spAutoFit/>
          </a:bodyPr>
          <a:lstStyle/>
          <a:p>
            <a:r>
              <a:rPr lang="de-DE" sz="1050" b="1" dirty="0"/>
              <a:t>Quelle: (Common Creative License-</a:t>
            </a:r>
            <a:r>
              <a:rPr lang="de-DE" sz="1050" b="1" dirty="0" err="1"/>
              <a:t>Noncommercial</a:t>
            </a:r>
            <a:r>
              <a:rPr lang="de-DE" sz="1050" b="1" dirty="0"/>
              <a:t>) Christopher Schlemm; Bild: Ramona von </a:t>
            </a:r>
            <a:r>
              <a:rPr lang="de-DE" sz="1050" b="1" dirty="0" err="1"/>
              <a:t>Linen</a:t>
            </a:r>
            <a:endParaRPr lang="de-DE" sz="1050" b="1" dirty="0"/>
          </a:p>
        </p:txBody>
      </p:sp>
      <p:sp>
        <p:nvSpPr>
          <p:cNvPr id="15" name="Textfeld 14">
            <a:extLst>
              <a:ext uri="{FF2B5EF4-FFF2-40B4-BE49-F238E27FC236}">
                <a16:creationId xmlns:a16="http://schemas.microsoft.com/office/drawing/2014/main" id="{A8B6F1B0-BF42-45A2-A037-60D4217BDA75}"/>
              </a:ext>
            </a:extLst>
          </p:cNvPr>
          <p:cNvSpPr txBox="1"/>
          <p:nvPr/>
        </p:nvSpPr>
        <p:spPr>
          <a:xfrm>
            <a:off x="472040" y="476672"/>
            <a:ext cx="4428841" cy="369332"/>
          </a:xfrm>
          <a:prstGeom prst="rect">
            <a:avLst/>
          </a:prstGeom>
          <a:noFill/>
        </p:spPr>
        <p:txBody>
          <a:bodyPr wrap="none" rtlCol="0">
            <a:spAutoFit/>
          </a:bodyPr>
          <a:lstStyle/>
          <a:p>
            <a:r>
              <a:rPr lang="de-DE" b="1" dirty="0"/>
              <a:t>Das physikalische Prinzip der Elektrophorese</a:t>
            </a:r>
          </a:p>
        </p:txBody>
      </p:sp>
    </p:spTree>
    <p:extLst>
      <p:ext uri="{BB962C8B-B14F-4D97-AF65-F5344CB8AC3E}">
        <p14:creationId xmlns:p14="http://schemas.microsoft.com/office/powerpoint/2010/main" val="3900401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82F94CD-8895-4C88-8AEE-6CCEEE74A227}"/>
              </a:ext>
            </a:extLst>
          </p:cNvPr>
          <p:cNvSpPr txBox="1"/>
          <p:nvPr/>
        </p:nvSpPr>
        <p:spPr>
          <a:xfrm>
            <a:off x="264344" y="750766"/>
            <a:ext cx="7519431" cy="1477328"/>
          </a:xfrm>
          <a:prstGeom prst="rect">
            <a:avLst/>
          </a:prstGeom>
          <a:noFill/>
        </p:spPr>
        <p:txBody>
          <a:bodyPr wrap="square" rtlCol="0">
            <a:spAutoFit/>
          </a:bodyPr>
          <a:lstStyle/>
          <a:p>
            <a:r>
              <a:rPr lang="de-DE" dirty="0"/>
              <a:t>Die elektrische Kraft beschleunigt die Biomoleküle entlang des Kraftvektors. Gegen die elektrische Kraft wirkt die Reibungskraft, die von der Umgebung so wie der Form und Größe der Moleküle selbst abhängt. Um die Reibung zu erhöhen, wandern die Teilchen durch ein Gel: bei Nukleinsäuren durch ein Agarose-Gel:</a:t>
            </a:r>
          </a:p>
        </p:txBody>
      </p:sp>
      <p:pic>
        <p:nvPicPr>
          <p:cNvPr id="6" name="Grafik 5">
            <a:extLst>
              <a:ext uri="{FF2B5EF4-FFF2-40B4-BE49-F238E27FC236}">
                <a16:creationId xmlns:a16="http://schemas.microsoft.com/office/drawing/2014/main" id="{13F5EE5F-7091-495D-A590-14E9C698AB3B}"/>
              </a:ext>
            </a:extLst>
          </p:cNvPr>
          <p:cNvPicPr>
            <a:picLocks noChangeAspect="1"/>
          </p:cNvPicPr>
          <p:nvPr/>
        </p:nvPicPr>
        <p:blipFill>
          <a:blip r:embed="rId2"/>
          <a:stretch>
            <a:fillRect/>
          </a:stretch>
        </p:blipFill>
        <p:spPr>
          <a:xfrm>
            <a:off x="376788" y="2473828"/>
            <a:ext cx="7064675" cy="1859125"/>
          </a:xfrm>
          <a:prstGeom prst="rect">
            <a:avLst/>
          </a:prstGeom>
        </p:spPr>
      </p:pic>
      <p:sp>
        <p:nvSpPr>
          <p:cNvPr id="8" name="Textfeld 7">
            <a:extLst>
              <a:ext uri="{FF2B5EF4-FFF2-40B4-BE49-F238E27FC236}">
                <a16:creationId xmlns:a16="http://schemas.microsoft.com/office/drawing/2014/main" id="{3188223A-E464-4720-AB1F-AC16F5226C93}"/>
              </a:ext>
            </a:extLst>
          </p:cNvPr>
          <p:cNvSpPr txBox="1"/>
          <p:nvPr/>
        </p:nvSpPr>
        <p:spPr>
          <a:xfrm>
            <a:off x="264344" y="4653833"/>
            <a:ext cx="8352928" cy="646331"/>
          </a:xfrm>
          <a:prstGeom prst="rect">
            <a:avLst/>
          </a:prstGeom>
          <a:noFill/>
        </p:spPr>
        <p:txBody>
          <a:bodyPr wrap="square">
            <a:spAutoFit/>
          </a:bodyPr>
          <a:lstStyle/>
          <a:p>
            <a:r>
              <a:rPr lang="de-DE" dirty="0"/>
              <a:t>Die Wandergeschwindigkeit v hängt von der Gesamtladung des Teilchens e · z und dem Umfang a des wandernden Teilchens ab und steht damit in Beziehung zur Größe.</a:t>
            </a:r>
          </a:p>
        </p:txBody>
      </p:sp>
      <p:sp>
        <p:nvSpPr>
          <p:cNvPr id="9" name="Textfeld 8">
            <a:extLst>
              <a:ext uri="{FF2B5EF4-FFF2-40B4-BE49-F238E27FC236}">
                <a16:creationId xmlns:a16="http://schemas.microsoft.com/office/drawing/2014/main" id="{9C1471A0-A2A0-4219-8D55-2864B1965725}"/>
              </a:ext>
            </a:extLst>
          </p:cNvPr>
          <p:cNvSpPr txBox="1"/>
          <p:nvPr/>
        </p:nvSpPr>
        <p:spPr>
          <a:xfrm>
            <a:off x="395536" y="6581001"/>
            <a:ext cx="5655715" cy="253916"/>
          </a:xfrm>
          <a:prstGeom prst="rect">
            <a:avLst/>
          </a:prstGeom>
          <a:noFill/>
        </p:spPr>
        <p:txBody>
          <a:bodyPr wrap="none" rtlCol="0">
            <a:spAutoFit/>
          </a:bodyPr>
          <a:lstStyle/>
          <a:p>
            <a:r>
              <a:rPr lang="de-DE" sz="1050" b="1" dirty="0"/>
              <a:t>Quelle: (Common Creative License-</a:t>
            </a:r>
            <a:r>
              <a:rPr lang="de-DE" sz="1050" b="1" dirty="0" err="1"/>
              <a:t>Noncommercial</a:t>
            </a:r>
            <a:r>
              <a:rPr lang="de-DE" sz="1050" b="1" dirty="0"/>
              <a:t>) Christopher Schlemm; Bild: Ramona von </a:t>
            </a:r>
            <a:r>
              <a:rPr lang="de-DE" sz="1050" b="1" dirty="0" err="1"/>
              <a:t>Linen</a:t>
            </a:r>
            <a:endParaRPr lang="de-DE" sz="1050" b="1" dirty="0"/>
          </a:p>
        </p:txBody>
      </p:sp>
      <p:sp>
        <p:nvSpPr>
          <p:cNvPr id="10" name="Textfeld 9">
            <a:extLst>
              <a:ext uri="{FF2B5EF4-FFF2-40B4-BE49-F238E27FC236}">
                <a16:creationId xmlns:a16="http://schemas.microsoft.com/office/drawing/2014/main" id="{6AF82ABE-E583-4264-9435-AB6A1711EE6B}"/>
              </a:ext>
            </a:extLst>
          </p:cNvPr>
          <p:cNvSpPr txBox="1"/>
          <p:nvPr/>
        </p:nvSpPr>
        <p:spPr>
          <a:xfrm>
            <a:off x="264344" y="258567"/>
            <a:ext cx="4428841" cy="369332"/>
          </a:xfrm>
          <a:prstGeom prst="rect">
            <a:avLst/>
          </a:prstGeom>
          <a:noFill/>
        </p:spPr>
        <p:txBody>
          <a:bodyPr wrap="none" rtlCol="0">
            <a:spAutoFit/>
          </a:bodyPr>
          <a:lstStyle/>
          <a:p>
            <a:r>
              <a:rPr lang="de-DE" b="1" dirty="0"/>
              <a:t>Das physikalische Prinzip der Elektrophorese</a:t>
            </a:r>
          </a:p>
        </p:txBody>
      </p:sp>
    </p:spTree>
    <p:extLst>
      <p:ext uri="{BB962C8B-B14F-4D97-AF65-F5344CB8AC3E}">
        <p14:creationId xmlns:p14="http://schemas.microsoft.com/office/powerpoint/2010/main" val="972747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E3D73CFA-C1BD-496D-AF0C-F60A55B92356}"/>
              </a:ext>
            </a:extLst>
          </p:cNvPr>
          <p:cNvSpPr txBox="1"/>
          <p:nvPr/>
        </p:nvSpPr>
        <p:spPr>
          <a:xfrm>
            <a:off x="539552" y="6604084"/>
            <a:ext cx="6984776" cy="253916"/>
          </a:xfrm>
          <a:prstGeom prst="rect">
            <a:avLst/>
          </a:prstGeom>
          <a:noFill/>
        </p:spPr>
        <p:txBody>
          <a:bodyPr wrap="square">
            <a:spAutoFit/>
          </a:bodyPr>
          <a:lstStyle/>
          <a:p>
            <a:r>
              <a:rPr lang="de-DE" sz="1050" b="1" dirty="0"/>
              <a:t>Quelle: (Common Creative License- </a:t>
            </a:r>
            <a:r>
              <a:rPr lang="de-DE" sz="1050" b="1" dirty="0" err="1"/>
              <a:t>Noncommercial</a:t>
            </a:r>
            <a:r>
              <a:rPr lang="de-DE" sz="1050" b="1" dirty="0"/>
              <a:t>) Entdecker &amp; Erfinder: C. S. ; Gestaltung: Ramona von </a:t>
            </a:r>
            <a:r>
              <a:rPr lang="de-DE" sz="1050" b="1" dirty="0" err="1"/>
              <a:t>Linen</a:t>
            </a:r>
            <a:endParaRPr lang="de-DE" sz="1050" dirty="0"/>
          </a:p>
        </p:txBody>
      </p:sp>
      <p:pic>
        <p:nvPicPr>
          <p:cNvPr id="4" name="Grafik 3">
            <a:extLst>
              <a:ext uri="{FF2B5EF4-FFF2-40B4-BE49-F238E27FC236}">
                <a16:creationId xmlns:a16="http://schemas.microsoft.com/office/drawing/2014/main" id="{E77261C2-7BED-4D6C-9885-D1EDFDB30D8B}"/>
              </a:ext>
            </a:extLst>
          </p:cNvPr>
          <p:cNvPicPr>
            <a:picLocks noChangeAspect="1"/>
          </p:cNvPicPr>
          <p:nvPr/>
        </p:nvPicPr>
        <p:blipFill>
          <a:blip r:embed="rId2"/>
          <a:stretch>
            <a:fillRect/>
          </a:stretch>
        </p:blipFill>
        <p:spPr>
          <a:xfrm>
            <a:off x="323528" y="0"/>
            <a:ext cx="7733665" cy="645493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E3D73CFA-C1BD-496D-AF0C-F60A55B92356}"/>
              </a:ext>
            </a:extLst>
          </p:cNvPr>
          <p:cNvSpPr txBox="1"/>
          <p:nvPr/>
        </p:nvSpPr>
        <p:spPr>
          <a:xfrm>
            <a:off x="270245" y="6604084"/>
            <a:ext cx="6984776" cy="253916"/>
          </a:xfrm>
          <a:prstGeom prst="rect">
            <a:avLst/>
          </a:prstGeom>
          <a:noFill/>
        </p:spPr>
        <p:txBody>
          <a:bodyPr wrap="square">
            <a:spAutoFit/>
          </a:bodyPr>
          <a:lstStyle/>
          <a:p>
            <a:r>
              <a:rPr lang="de-DE" sz="1050" b="1" dirty="0"/>
              <a:t>Referenz: (Common Creative License-</a:t>
            </a:r>
            <a:r>
              <a:rPr lang="de-DE" sz="1050" b="1" dirty="0" err="1"/>
              <a:t>Noncommercial</a:t>
            </a:r>
            <a:r>
              <a:rPr lang="de-DE" sz="1050" b="1" dirty="0"/>
              <a:t>) Entdecker &amp; Erfinder Christopher Schlemm</a:t>
            </a:r>
            <a:endParaRPr lang="de-DE" sz="1050" dirty="0"/>
          </a:p>
        </p:txBody>
      </p:sp>
      <p:sp>
        <p:nvSpPr>
          <p:cNvPr id="2" name="Textfeld 1">
            <a:extLst>
              <a:ext uri="{FF2B5EF4-FFF2-40B4-BE49-F238E27FC236}">
                <a16:creationId xmlns:a16="http://schemas.microsoft.com/office/drawing/2014/main" id="{5F57F3B1-1130-4A96-84C7-06E28CE8D181}"/>
              </a:ext>
            </a:extLst>
          </p:cNvPr>
          <p:cNvSpPr txBox="1"/>
          <p:nvPr/>
        </p:nvSpPr>
        <p:spPr>
          <a:xfrm>
            <a:off x="215008" y="1068406"/>
            <a:ext cx="5941168" cy="5632311"/>
          </a:xfrm>
          <a:prstGeom prst="rect">
            <a:avLst/>
          </a:prstGeom>
          <a:noFill/>
        </p:spPr>
        <p:txBody>
          <a:bodyPr wrap="square" rtlCol="0">
            <a:spAutoFit/>
          </a:bodyPr>
          <a:lstStyle/>
          <a:p>
            <a:r>
              <a:rPr lang="de-DE" b="1" dirty="0"/>
              <a:t> Schritte zum Gießen eines Agarosegels</a:t>
            </a:r>
          </a:p>
          <a:p>
            <a:r>
              <a:rPr lang="de-DE" dirty="0"/>
              <a:t>i. Bereiten Sie die Gelkammer so vor, wie es auf dem Bild zu sehen ist. Dafür klemmen Sie den Kamm zum Formen der Gelkammer in die Vertiefung ein.</a:t>
            </a:r>
          </a:p>
          <a:p>
            <a:endParaRPr lang="de-DE" dirty="0"/>
          </a:p>
          <a:p>
            <a:r>
              <a:rPr lang="de-DE" dirty="0"/>
              <a:t>ii. Messen Sie mit dem Messkolben 50 ml 1x Elektrophorese-Puffer (TBA) ab und gießen Sie den Puffer in den Erlenmeyerkolben. </a:t>
            </a:r>
          </a:p>
          <a:p>
            <a:endParaRPr lang="de-DE" dirty="0"/>
          </a:p>
          <a:p>
            <a:r>
              <a:rPr lang="de-DE" dirty="0" err="1"/>
              <a:t>iii.</a:t>
            </a:r>
            <a:r>
              <a:rPr lang="de-DE" dirty="0"/>
              <a:t> Wiegen Sie 0,5 g Agarose auf einer geeigneten Laborwaage ab und geben Sie es unter Rühren zum Puffer dazu. </a:t>
            </a:r>
          </a:p>
          <a:p>
            <a:endParaRPr lang="de-DE" dirty="0"/>
          </a:p>
          <a:p>
            <a:r>
              <a:rPr lang="de-DE" dirty="0"/>
              <a:t>iv. Nun erwärmen Sie die Lösung: verwenden Sie dafür eine Mikrowelle, wofür Sie die Lösung bei 200W für 3 min erhitzen. Alternativ: Erhitzen Sie die Lösung auf einer Kochplatte bei mittlerer Stufe 1min lang, bis die Lösung anfängt zu kochen. Rühren Sie mehrmals mit dem Glasstab um. </a:t>
            </a:r>
            <a:r>
              <a:rPr lang="de-DE" u="sng" dirty="0"/>
              <a:t>Es wird solange erhitzt bis sich die feste Agarose vollständig im Puffer gelöst hat und sich keine Schlieren mehr bilden. </a:t>
            </a:r>
          </a:p>
        </p:txBody>
      </p:sp>
      <p:sp>
        <p:nvSpPr>
          <p:cNvPr id="4" name="Textfeld 3">
            <a:extLst>
              <a:ext uri="{FF2B5EF4-FFF2-40B4-BE49-F238E27FC236}">
                <a16:creationId xmlns:a16="http://schemas.microsoft.com/office/drawing/2014/main" id="{F0438E4D-A47B-4691-BBAC-12CDF975B58F}"/>
              </a:ext>
            </a:extLst>
          </p:cNvPr>
          <p:cNvSpPr txBox="1"/>
          <p:nvPr/>
        </p:nvSpPr>
        <p:spPr>
          <a:xfrm>
            <a:off x="269267" y="164653"/>
            <a:ext cx="6804756" cy="923330"/>
          </a:xfrm>
          <a:prstGeom prst="rect">
            <a:avLst/>
          </a:prstGeom>
          <a:solidFill>
            <a:schemeClr val="accent2">
              <a:lumMod val="40000"/>
              <a:lumOff val="60000"/>
            </a:schemeClr>
          </a:solidFill>
          <a:ln>
            <a:solidFill>
              <a:schemeClr val="accent2"/>
            </a:solidFill>
          </a:ln>
        </p:spPr>
        <p:txBody>
          <a:bodyPr wrap="square" rtlCol="0">
            <a:spAutoFit/>
          </a:bodyPr>
          <a:lstStyle/>
          <a:p>
            <a:pPr algn="ctr"/>
            <a:r>
              <a:rPr lang="de-DE" dirty="0"/>
              <a:t>Es ist beim Arbeiten mit Agarosegelen, die mit interkalierenden </a:t>
            </a:r>
            <a:r>
              <a:rPr lang="de-DE" dirty="0" err="1"/>
              <a:t>Fluorszenzfarbstoffen</a:t>
            </a:r>
            <a:r>
              <a:rPr lang="de-DE" dirty="0"/>
              <a:t> versehen sind,  mit</a:t>
            </a:r>
          </a:p>
          <a:p>
            <a:pPr algn="ctr"/>
            <a:r>
              <a:rPr lang="de-DE" dirty="0"/>
              <a:t> Handschuhen zu arbeiten!</a:t>
            </a:r>
          </a:p>
        </p:txBody>
      </p:sp>
      <p:pic>
        <p:nvPicPr>
          <p:cNvPr id="7" name="Grafik 6">
            <a:extLst>
              <a:ext uri="{FF2B5EF4-FFF2-40B4-BE49-F238E27FC236}">
                <a16:creationId xmlns:a16="http://schemas.microsoft.com/office/drawing/2014/main" id="{67FC9AB2-08F7-4636-9169-BEA889C039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786635" y="1700230"/>
            <a:ext cx="3451761" cy="25888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EC235FB-DEEB-4B81-BCC2-BA12AE8B0D35}"/>
              </a:ext>
            </a:extLst>
          </p:cNvPr>
          <p:cNvSpPr txBox="1"/>
          <p:nvPr/>
        </p:nvSpPr>
        <p:spPr>
          <a:xfrm>
            <a:off x="426620" y="1424784"/>
            <a:ext cx="4572000" cy="3693319"/>
          </a:xfrm>
          <a:prstGeom prst="rect">
            <a:avLst/>
          </a:prstGeom>
          <a:noFill/>
        </p:spPr>
        <p:txBody>
          <a:bodyPr wrap="square">
            <a:spAutoFit/>
          </a:bodyPr>
          <a:lstStyle/>
          <a:p>
            <a:r>
              <a:rPr lang="de-DE" dirty="0"/>
              <a:t>v. Anschließend werden 25µl vom DNA- </a:t>
            </a:r>
            <a:r>
              <a:rPr lang="de-DE" dirty="0" err="1"/>
              <a:t>Interkalationsfarbstoff</a:t>
            </a:r>
            <a:r>
              <a:rPr lang="de-DE" dirty="0"/>
              <a:t> hinzugegeben ( 2000x</a:t>
            </a:r>
          </a:p>
          <a:p>
            <a:r>
              <a:rPr lang="de-DE" dirty="0"/>
              <a:t> </a:t>
            </a:r>
            <a:r>
              <a:rPr lang="de-DE" dirty="0" err="1"/>
              <a:t>Thiazol</a:t>
            </a:r>
            <a:r>
              <a:rPr lang="de-DE" dirty="0"/>
              <a:t>-Orange-Lösung) . </a:t>
            </a:r>
          </a:p>
          <a:p>
            <a:endParaRPr lang="de-DE" dirty="0"/>
          </a:p>
          <a:p>
            <a:r>
              <a:rPr lang="de-DE" dirty="0"/>
              <a:t>vi. Die noch heiße Lösung wird in die vorbereitete Gelkammer, in welcher der Kamm eingelegt wurde, gegossen. Es ist dabei darauf zu achten, dass keine Luftblasen im Gel auftreten. </a:t>
            </a:r>
          </a:p>
          <a:p>
            <a:endParaRPr lang="de-DE" dirty="0"/>
          </a:p>
          <a:p>
            <a:r>
              <a:rPr lang="de-DE" dirty="0"/>
              <a:t>vii. Nun lässt man das gegossene Gel erschütterungsfrei abkühlen.</a:t>
            </a:r>
          </a:p>
          <a:p>
            <a:r>
              <a:rPr lang="de-DE" dirty="0"/>
              <a:t> </a:t>
            </a:r>
          </a:p>
        </p:txBody>
      </p:sp>
      <p:pic>
        <p:nvPicPr>
          <p:cNvPr id="7" name="Grafik 6">
            <a:extLst>
              <a:ext uri="{FF2B5EF4-FFF2-40B4-BE49-F238E27FC236}">
                <a16:creationId xmlns:a16="http://schemas.microsoft.com/office/drawing/2014/main" id="{F4A3EE0E-E4FC-49AF-9591-4D1AD52801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21875" y="1367799"/>
            <a:ext cx="4337720" cy="3253290"/>
          </a:xfrm>
          <a:prstGeom prst="rect">
            <a:avLst/>
          </a:prstGeom>
        </p:spPr>
      </p:pic>
      <p:sp>
        <p:nvSpPr>
          <p:cNvPr id="8" name="Textfeld 7">
            <a:extLst>
              <a:ext uri="{FF2B5EF4-FFF2-40B4-BE49-F238E27FC236}">
                <a16:creationId xmlns:a16="http://schemas.microsoft.com/office/drawing/2014/main" id="{C1DCD846-DA0D-437C-8FEB-7E7B4A641223}"/>
              </a:ext>
            </a:extLst>
          </p:cNvPr>
          <p:cNvSpPr txBox="1"/>
          <p:nvPr/>
        </p:nvSpPr>
        <p:spPr>
          <a:xfrm>
            <a:off x="305526" y="6417352"/>
            <a:ext cx="6984776" cy="253916"/>
          </a:xfrm>
          <a:prstGeom prst="rect">
            <a:avLst/>
          </a:prstGeom>
          <a:noFill/>
        </p:spPr>
        <p:txBody>
          <a:bodyPr wrap="square">
            <a:spAutoFit/>
          </a:bodyPr>
          <a:lstStyle/>
          <a:p>
            <a:r>
              <a:rPr lang="de-DE" sz="1050" b="1" dirty="0"/>
              <a:t>Referenz: (Common Creative License-</a:t>
            </a:r>
            <a:r>
              <a:rPr lang="de-DE" sz="1050" b="1" dirty="0" err="1"/>
              <a:t>Noncommercial</a:t>
            </a:r>
            <a:r>
              <a:rPr lang="de-DE" sz="1050" b="1" dirty="0"/>
              <a:t>) Entdecker &amp; Erfinder Christopher Schlemm</a:t>
            </a:r>
            <a:endParaRPr lang="de-DE" sz="1050" dirty="0"/>
          </a:p>
        </p:txBody>
      </p:sp>
    </p:spTree>
    <p:extLst>
      <p:ext uri="{BB962C8B-B14F-4D97-AF65-F5344CB8AC3E}">
        <p14:creationId xmlns:p14="http://schemas.microsoft.com/office/powerpoint/2010/main" val="189375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C3127E61-6AC2-4BEB-BD27-BE87060B8485}"/>
              </a:ext>
            </a:extLst>
          </p:cNvPr>
          <p:cNvSpPr txBox="1"/>
          <p:nvPr/>
        </p:nvSpPr>
        <p:spPr>
          <a:xfrm>
            <a:off x="323528" y="404664"/>
            <a:ext cx="4680520" cy="3970318"/>
          </a:xfrm>
          <a:prstGeom prst="rect">
            <a:avLst/>
          </a:prstGeom>
          <a:noFill/>
        </p:spPr>
        <p:txBody>
          <a:bodyPr wrap="square">
            <a:spAutoFit/>
          </a:bodyPr>
          <a:lstStyle/>
          <a:p>
            <a:r>
              <a:rPr lang="de-DE" b="1" dirty="0"/>
              <a:t>Schritte zum Vorbereiten von drei Proben A,B,C</a:t>
            </a:r>
          </a:p>
          <a:p>
            <a:endParaRPr lang="de-DE" b="1" dirty="0"/>
          </a:p>
          <a:p>
            <a:r>
              <a:rPr lang="de-DE" dirty="0"/>
              <a:t> </a:t>
            </a:r>
            <a:r>
              <a:rPr lang="de-DE" dirty="0" err="1"/>
              <a:t>viii.In</a:t>
            </a:r>
            <a:r>
              <a:rPr lang="de-DE" dirty="0"/>
              <a:t> drei Mikroreaktionsgefäße, die jeweils mit A, B, C, beschriftet sind, werden 25µl Proben-Ladepuffer pipettiert.</a:t>
            </a:r>
          </a:p>
          <a:p>
            <a:endParaRPr lang="de-DE" dirty="0"/>
          </a:p>
          <a:p>
            <a:r>
              <a:rPr lang="de-DE" dirty="0"/>
              <a:t> ix. In jedes dieser Ansätze werden nun jeweils 25 µl DNA von Probe A, B und C pipettiert, wobei bei jedem </a:t>
            </a:r>
            <a:r>
              <a:rPr lang="de-DE" dirty="0" err="1"/>
              <a:t>Pipettierschritt</a:t>
            </a:r>
            <a:r>
              <a:rPr lang="de-DE" dirty="0"/>
              <a:t> die Pipettenspitze gewechselt werden muss. Um die DNA mit dem vorgelegten Proben-Ladepuffer zu mischen, wird mehrmals hoch und runter pipettiert. Die benutzten Pipettenspitzen werden anschließend entsorgt. </a:t>
            </a:r>
          </a:p>
        </p:txBody>
      </p:sp>
      <p:sp>
        <p:nvSpPr>
          <p:cNvPr id="7" name="Textfeld 6">
            <a:extLst>
              <a:ext uri="{FF2B5EF4-FFF2-40B4-BE49-F238E27FC236}">
                <a16:creationId xmlns:a16="http://schemas.microsoft.com/office/drawing/2014/main" id="{26E3CF08-7368-4281-A6FE-52DF53234879}"/>
              </a:ext>
            </a:extLst>
          </p:cNvPr>
          <p:cNvSpPr txBox="1"/>
          <p:nvPr/>
        </p:nvSpPr>
        <p:spPr>
          <a:xfrm>
            <a:off x="305526" y="6417352"/>
            <a:ext cx="6984776" cy="253916"/>
          </a:xfrm>
          <a:prstGeom prst="rect">
            <a:avLst/>
          </a:prstGeom>
          <a:noFill/>
        </p:spPr>
        <p:txBody>
          <a:bodyPr wrap="square">
            <a:spAutoFit/>
          </a:bodyPr>
          <a:lstStyle/>
          <a:p>
            <a:r>
              <a:rPr lang="de-DE" sz="1050" b="1" dirty="0"/>
              <a:t>Referenz: (Common Creative License-</a:t>
            </a:r>
            <a:r>
              <a:rPr lang="de-DE" sz="1050" b="1" dirty="0" err="1"/>
              <a:t>Noncommercial</a:t>
            </a:r>
            <a:r>
              <a:rPr lang="de-DE" sz="1050" b="1" dirty="0"/>
              <a:t>) Entdecker &amp; Erfinder Christopher Schlemm</a:t>
            </a:r>
            <a:endParaRPr lang="de-DE" sz="1050" dirty="0"/>
          </a:p>
        </p:txBody>
      </p:sp>
      <p:pic>
        <p:nvPicPr>
          <p:cNvPr id="11" name="Grafik 10">
            <a:extLst>
              <a:ext uri="{FF2B5EF4-FFF2-40B4-BE49-F238E27FC236}">
                <a16:creationId xmlns:a16="http://schemas.microsoft.com/office/drawing/2014/main" id="{9C1F3815-4A76-4772-8025-F068CC8A45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430518" y="1418354"/>
            <a:ext cx="3501008" cy="2625756"/>
          </a:xfrm>
          <a:prstGeom prst="rect">
            <a:avLst/>
          </a:prstGeom>
        </p:spPr>
      </p:pic>
    </p:spTree>
    <p:extLst>
      <p:ext uri="{BB962C8B-B14F-4D97-AF65-F5344CB8AC3E}">
        <p14:creationId xmlns:p14="http://schemas.microsoft.com/office/powerpoint/2010/main" val="958895982"/>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1521</Words>
  <Application>Microsoft Office PowerPoint</Application>
  <PresentationFormat>Bildschirmpräsentation (4:3)</PresentationFormat>
  <Paragraphs>98</Paragraphs>
  <Slides>14</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14</vt:i4>
      </vt:variant>
    </vt:vector>
  </HeadingPairs>
  <TitlesOfParts>
    <vt:vector size="17" baseType="lpstr">
      <vt:lpstr>Arial</vt:lpstr>
      <vt:lpstr>Calibri</vt:lpstr>
      <vt:lpstr>Larissa-Design</vt:lpstr>
      <vt:lpstr>Die Agarose-Gelelektrophorese:  Zur Analyse und Reinigung von DNS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Scaffolding: Ein Gerüst für ein Laborprotokoll</vt:lpstr>
      <vt:lpstr>VII. Nachweis der Bausteine von DNS ( Lehrerdemonstrationsversuch):</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Isolierung von DNS</dc:title>
  <dc:creator>Christopher Schlemm</dc:creator>
  <cp:lastModifiedBy>Christopher Schlemm</cp:lastModifiedBy>
  <cp:revision>61</cp:revision>
  <dcterms:created xsi:type="dcterms:W3CDTF">2017-04-18T14:44:31Z</dcterms:created>
  <dcterms:modified xsi:type="dcterms:W3CDTF">2025-11-27T00:08:27Z</dcterms:modified>
</cp:coreProperties>
</file>