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>
      <p:cViewPr>
        <p:scale>
          <a:sx n="110" d="100"/>
          <a:sy n="110" d="100"/>
        </p:scale>
        <p:origin x="-180" y="19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7B92C-CD3A-49B8-BBF3-A838DAF78203}" type="datetimeFigureOut">
              <a:rPr lang="de-DE" smtClean="0"/>
              <a:pPr/>
              <a:t>28.09.2016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17DE-AE00-45B9-8AB9-5B7362CEF10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http://bscw.schule.de/bscw/bscw.cgi/d859646/logo_cmyk_positiv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56"/>
          <p:cNvGrpSpPr/>
          <p:nvPr/>
        </p:nvGrpSpPr>
        <p:grpSpPr>
          <a:xfrm>
            <a:off x="-163578" y="1122839"/>
            <a:ext cx="1979712" cy="1584176"/>
            <a:chOff x="782242" y="1470461"/>
            <a:chExt cx="2274650" cy="20197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631875">
              <a:off x="782242" y="1470461"/>
              <a:ext cx="2274650" cy="2019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feld 11"/>
            <p:cNvSpPr txBox="1"/>
            <p:nvPr/>
          </p:nvSpPr>
          <p:spPr>
            <a:xfrm>
              <a:off x="1424653" y="1656506"/>
              <a:ext cx="1267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Biologie-</a:t>
              </a:r>
            </a:p>
            <a:p>
              <a:r>
                <a:rPr lang="de-DE" sz="1200" b="1" dirty="0" smtClean="0"/>
                <a:t>Fachunterricht</a:t>
              </a:r>
              <a:endParaRPr lang="de-DE" sz="120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051719" y="2708920"/>
              <a:ext cx="685893" cy="517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Schul-</a:t>
              </a:r>
            </a:p>
            <a:p>
              <a:r>
                <a:rPr lang="de-DE" sz="1200" b="1" dirty="0" smtClean="0"/>
                <a:t>garten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043608" y="2564904"/>
              <a:ext cx="768407" cy="72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Sprach-</a:t>
              </a:r>
            </a:p>
            <a:p>
              <a:r>
                <a:rPr lang="de-DE" sz="1200" b="1" dirty="0" err="1" smtClean="0"/>
                <a:t>bildung</a:t>
              </a:r>
              <a:endParaRPr lang="de-DE" sz="1200" b="1" dirty="0" smtClean="0"/>
            </a:p>
            <a:p>
              <a:r>
                <a:rPr lang="de-DE" sz="1200" b="1" dirty="0" smtClean="0"/>
                <a:t> </a:t>
              </a: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 flipH="1">
              <a:off x="1446335" y="2284778"/>
              <a:ext cx="288032" cy="2160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2094407" y="2356786"/>
              <a:ext cx="129035" cy="34878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1662359" y="2860842"/>
              <a:ext cx="43204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Nach links gekrümmter Pfeil 54"/>
          <p:cNvSpPr/>
          <p:nvPr/>
        </p:nvSpPr>
        <p:spPr>
          <a:xfrm>
            <a:off x="3203848" y="2708920"/>
            <a:ext cx="1008112" cy="2088232"/>
          </a:xfrm>
          <a:prstGeom prst="curved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de-DE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2267744" y="1124744"/>
            <a:ext cx="6876256" cy="158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0"/>
            <a:ext cx="82809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u="sng" dirty="0" smtClean="0"/>
              <a:t>     Mündliche Modulprüfung am 28.9.2016 um 16:00 Uhr mit dem Thema: </a:t>
            </a:r>
          </a:p>
          <a:p>
            <a:pPr algn="ctr"/>
            <a:r>
              <a:rPr lang="de-DE" sz="1100" b="1" u="sng" dirty="0" smtClean="0"/>
              <a:t>Erläutern und reflektieren Sie die Konzeption eines Schulgartens zur Sprachförderung in Willkommensklassen an der Lise Meitner Schule</a:t>
            </a:r>
            <a:endParaRPr lang="de-DE" sz="1100" b="1" u="sng" dirty="0"/>
          </a:p>
        </p:txBody>
      </p:sp>
      <p:pic>
        <p:nvPicPr>
          <p:cNvPr id="1026" name="Bild 2" descr="http://bscw.schule.de/bscw/bscw.cgi/d859646/logo_cmyk_positiv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1187624" cy="2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172400" y="188640"/>
            <a:ext cx="133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u="sng" dirty="0" smtClean="0"/>
              <a:t>7. Schulpraktisches </a:t>
            </a:r>
          </a:p>
          <a:p>
            <a:r>
              <a:rPr lang="de-DE" sz="800" b="1" u="sng" dirty="0" smtClean="0"/>
              <a:t>Seminar </a:t>
            </a:r>
          </a:p>
          <a:p>
            <a:r>
              <a:rPr lang="de-DE" sz="800" b="1" u="sng" dirty="0" smtClean="0"/>
              <a:t>Steglitz- Zehlendorf</a:t>
            </a:r>
            <a:endParaRPr lang="de-DE" sz="800" b="1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1331640" y="404664"/>
            <a:ext cx="633670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Lehramtsanwärter: </a:t>
            </a:r>
            <a:r>
              <a:rPr lang="de-DE" sz="1100" b="1" dirty="0" smtClean="0"/>
              <a:t>Christopher Schlemm       </a:t>
            </a:r>
            <a:r>
              <a:rPr lang="de-DE" sz="1100" b="1" u="sng" dirty="0" smtClean="0"/>
              <a:t>Prüfungskommission</a:t>
            </a:r>
            <a:r>
              <a:rPr lang="de-DE" sz="1100" b="1" dirty="0" smtClean="0"/>
              <a:t>:  1. Herr </a:t>
            </a:r>
            <a:r>
              <a:rPr lang="de-DE" sz="1100" b="1" dirty="0" err="1" smtClean="0"/>
              <a:t>Idler</a:t>
            </a:r>
            <a:r>
              <a:rPr lang="de-DE" sz="1100" b="1" dirty="0" smtClean="0"/>
              <a:t>   2. Frau </a:t>
            </a:r>
            <a:r>
              <a:rPr lang="de-DE" sz="1100" b="1" dirty="0" err="1" smtClean="0"/>
              <a:t>Riedmayr</a:t>
            </a:r>
            <a:r>
              <a:rPr lang="de-DE" sz="1100" b="1" dirty="0" smtClean="0"/>
              <a:t>  </a:t>
            </a:r>
            <a:endParaRPr lang="de-DE" sz="1100" b="1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843808" y="1052736"/>
            <a:ext cx="4759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u="sng" dirty="0" err="1" smtClean="0"/>
              <a:t>Lernsitutation</a:t>
            </a:r>
            <a:r>
              <a:rPr lang="de-DE" sz="1200" b="1" u="sng" dirty="0" smtClean="0"/>
              <a:t>: Entwicklungszyklus einer Samenpflanze ( Bedecktsamer):</a:t>
            </a:r>
            <a:endParaRPr lang="de-DE" sz="1200" b="1" u="sng" dirty="0"/>
          </a:p>
        </p:txBody>
      </p:sp>
      <p:grpSp>
        <p:nvGrpSpPr>
          <p:cNvPr id="48" name="Gruppieren 47"/>
          <p:cNvGrpSpPr/>
          <p:nvPr/>
        </p:nvGrpSpPr>
        <p:grpSpPr>
          <a:xfrm>
            <a:off x="0" y="2708920"/>
            <a:ext cx="3626352" cy="4149080"/>
            <a:chOff x="180528" y="3445253"/>
            <a:chExt cx="3247285" cy="2399043"/>
          </a:xfrm>
        </p:grpSpPr>
        <p:sp>
          <p:nvSpPr>
            <p:cNvPr id="42" name="Rechteck 41"/>
            <p:cNvSpPr/>
            <p:nvPr/>
          </p:nvSpPr>
          <p:spPr>
            <a:xfrm>
              <a:off x="180528" y="3445253"/>
              <a:ext cx="3247285" cy="2399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 dirty="0"/>
            </a:p>
          </p:txBody>
        </p:sp>
        <p:grpSp>
          <p:nvGrpSpPr>
            <p:cNvPr id="47" name="Gruppieren 46"/>
            <p:cNvGrpSpPr/>
            <p:nvPr/>
          </p:nvGrpSpPr>
          <p:grpSpPr>
            <a:xfrm>
              <a:off x="180528" y="3695068"/>
              <a:ext cx="3240531" cy="651970"/>
              <a:chOff x="180528" y="3695068"/>
              <a:chExt cx="3240531" cy="651970"/>
            </a:xfrm>
          </p:grpSpPr>
          <p:sp>
            <p:nvSpPr>
              <p:cNvPr id="36" name="Textfeld 35"/>
              <p:cNvSpPr txBox="1"/>
              <p:nvPr/>
            </p:nvSpPr>
            <p:spPr>
              <a:xfrm>
                <a:off x="180528" y="3695068"/>
                <a:ext cx="2904482" cy="65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1" u="sng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Macro-Scaffolding</a:t>
                </a:r>
                <a:r>
                  <a:rPr lang="de-DE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de-DE" sz="1100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228600" indent="-228600"/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1. Bedarfsanalyse  </a:t>
                </a:r>
              </a:p>
              <a:p>
                <a:pPr marL="228600" indent="-228600"/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	( Sprachlichen Anforderungen  </a:t>
                </a:r>
                <a:r>
                  <a:rPr lang="de-DE" sz="1100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an den Text</a:t>
                </a:r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</a:p>
              <a:p>
                <a:pPr marL="228600" indent="-228600"/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2. </a:t>
                </a:r>
                <a:r>
                  <a:rPr lang="de-DE" sz="1100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Sprachstandsanalyse</a:t>
                </a:r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( Kompetenzstand: A1)</a:t>
                </a:r>
              </a:p>
              <a:p>
                <a:pPr marL="228600" indent="-228600"/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3. 		Unterrichtsplanung 	</a:t>
                </a:r>
              </a:p>
              <a:p>
                <a:r>
                  <a:rPr lang="de-DE" sz="1100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Input-orientiert </a:t>
                </a:r>
                <a:r>
                  <a:rPr lang="de-DE" sz="11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	</a:t>
                </a:r>
                <a:r>
                  <a:rPr lang="de-DE" sz="1100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Output- orientiert</a:t>
                </a:r>
                <a:endParaRPr lang="de-DE" sz="1100" u="sng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1437451" y="3695068"/>
                <a:ext cx="1983608" cy="25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1" u="sng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Micro-Scaffolding</a:t>
                </a:r>
                <a:r>
                  <a:rPr lang="de-DE" sz="11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 (authentische </a:t>
                </a:r>
              </a:p>
              <a:p>
                <a:r>
                  <a:rPr lang="de-DE" sz="11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Sprachanlässe, Tempo)</a:t>
                </a:r>
                <a:endParaRPr lang="de-DE" sz="11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35" name="Rechteck 34"/>
          <p:cNvSpPr/>
          <p:nvPr/>
        </p:nvSpPr>
        <p:spPr>
          <a:xfrm>
            <a:off x="0" y="2924944"/>
            <a:ext cx="481499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b="1" u="sng" dirty="0" err="1" smtClean="0"/>
              <a:t>Scaffolding</a:t>
            </a:r>
            <a:r>
              <a:rPr lang="de-DE" sz="1100" b="1" u="sng" dirty="0"/>
              <a:t> </a:t>
            </a:r>
            <a:r>
              <a:rPr lang="de-DE" sz="1100" b="1" u="sng" dirty="0" smtClean="0"/>
              <a:t>( </a:t>
            </a:r>
            <a:r>
              <a:rPr lang="de-DE" sz="1100" b="1" u="sng" dirty="0" smtClean="0"/>
              <a:t>Eng.</a:t>
            </a:r>
            <a:r>
              <a:rPr lang="de-DE" sz="1100" b="1" i="1" u="sng" dirty="0" smtClean="0"/>
              <a:t> Hilfsgerüst) (</a:t>
            </a:r>
            <a:r>
              <a:rPr lang="de-DE" sz="1100" b="1" i="1" u="sng" dirty="0" err="1" smtClean="0"/>
              <a:t>Vygotsky;</a:t>
            </a:r>
            <a:r>
              <a:rPr lang="de-DE" sz="1100" b="1" i="1" u="sng" dirty="0" err="1" smtClean="0"/>
              <a:t>Gibbson</a:t>
            </a:r>
            <a:r>
              <a:rPr lang="de-DE" sz="1100" b="1" i="1" u="sng" dirty="0" smtClean="0"/>
              <a:t> </a:t>
            </a:r>
            <a:r>
              <a:rPr lang="de-DE" sz="1100" b="1" i="1" u="sng" dirty="0" smtClean="0"/>
              <a:t>2015)</a:t>
            </a:r>
            <a:endParaRPr lang="de-DE" sz="1100" b="1" i="1" u="sng" dirty="0"/>
          </a:p>
        </p:txBody>
      </p:sp>
      <p:pic>
        <p:nvPicPr>
          <p:cNvPr id="1030" name="Picture 6" descr="https://www.berlin.de/sen/bjw/service/presse/logo_senbjw_quer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0528" y="0"/>
            <a:ext cx="1533472" cy="260648"/>
          </a:xfrm>
          <a:prstGeom prst="rect">
            <a:avLst/>
          </a:prstGeom>
          <a:noFill/>
        </p:spPr>
      </p:pic>
      <p:sp>
        <p:nvSpPr>
          <p:cNvPr id="45" name="Textfeld 44"/>
          <p:cNvSpPr txBox="1"/>
          <p:nvPr/>
        </p:nvSpPr>
        <p:spPr>
          <a:xfrm>
            <a:off x="3995936" y="1268760"/>
            <a:ext cx="37444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i="1" dirty="0" smtClean="0"/>
              <a:t>• </a:t>
            </a:r>
            <a:r>
              <a:rPr lang="de-DE" sz="1050" b="1" dirty="0" smtClean="0"/>
              <a:t>Untersuchen </a:t>
            </a:r>
          </a:p>
          <a:p>
            <a:r>
              <a:rPr lang="de-DE" sz="1050" b="1" dirty="0" smtClean="0"/>
              <a:t>-</a:t>
            </a:r>
            <a:r>
              <a:rPr lang="de-DE" sz="1050" dirty="0" smtClean="0"/>
              <a:t>Früchte und ihre Samen ( </a:t>
            </a:r>
            <a:r>
              <a:rPr lang="de-DE" sz="1050" dirty="0" smtClean="0"/>
              <a:t>Saatgut)</a:t>
            </a:r>
            <a:endParaRPr lang="de-DE" sz="1050" dirty="0" smtClean="0"/>
          </a:p>
          <a:p>
            <a:r>
              <a:rPr lang="de-DE" sz="1050" dirty="0" smtClean="0"/>
              <a:t>-Morphologie eines </a:t>
            </a:r>
            <a:r>
              <a:rPr lang="de-DE" sz="1050" dirty="0" err="1" smtClean="0"/>
              <a:t>dikotylen</a:t>
            </a:r>
            <a:r>
              <a:rPr lang="de-DE" sz="1050" dirty="0" smtClean="0"/>
              <a:t> Samen</a:t>
            </a:r>
          </a:p>
          <a:p>
            <a:r>
              <a:rPr lang="de-DE" sz="1050" b="1" dirty="0" smtClean="0"/>
              <a:t>• Beurteilen </a:t>
            </a:r>
            <a:r>
              <a:rPr lang="de-DE" sz="1050" dirty="0" smtClean="0"/>
              <a:t>Wachstumsbedingungen eines Keimling (Metareflektion: Entwicklungsbedingungen beim Menschen)</a:t>
            </a:r>
          </a:p>
          <a:p>
            <a:r>
              <a:rPr lang="de-DE" sz="1050" dirty="0" smtClean="0"/>
              <a:t> (GA und Präsentation im Plenum)</a:t>
            </a:r>
          </a:p>
          <a:p>
            <a:r>
              <a:rPr lang="de-DE" sz="1050" b="1" dirty="0" smtClean="0"/>
              <a:t>• Beobachten und beschreiben </a:t>
            </a:r>
            <a:r>
              <a:rPr lang="de-DE" sz="1050" dirty="0" smtClean="0"/>
              <a:t>Keimungsvorgang</a:t>
            </a:r>
            <a:r>
              <a:rPr lang="de-DE" sz="1050" b="1" i="1" dirty="0" smtClean="0"/>
              <a:t>.</a:t>
            </a:r>
          </a:p>
          <a:p>
            <a:endParaRPr lang="de-DE" sz="1050" b="1" i="1" dirty="0" smtClean="0"/>
          </a:p>
          <a:p>
            <a:endParaRPr lang="de-DE" sz="1050" b="1" i="1" dirty="0" smtClean="0"/>
          </a:p>
          <a:p>
            <a:endParaRPr lang="de-DE" sz="1050" i="1" dirty="0"/>
          </a:p>
        </p:txBody>
      </p:sp>
      <p:sp>
        <p:nvSpPr>
          <p:cNvPr id="52" name="Rechteck 51"/>
          <p:cNvSpPr/>
          <p:nvPr/>
        </p:nvSpPr>
        <p:spPr>
          <a:xfrm>
            <a:off x="3491880" y="2708920"/>
            <a:ext cx="5652120" cy="4149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/>
          </a:p>
        </p:txBody>
      </p:sp>
      <p:sp>
        <p:nvSpPr>
          <p:cNvPr id="46" name="Textfeld 45"/>
          <p:cNvSpPr txBox="1"/>
          <p:nvPr/>
        </p:nvSpPr>
        <p:spPr>
          <a:xfrm>
            <a:off x="0" y="692696"/>
            <a:ext cx="9144000" cy="4308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b="1" u="sng" dirty="0" smtClean="0"/>
              <a:t>Willkommensklassen</a:t>
            </a:r>
            <a:r>
              <a:rPr lang="de-DE" sz="1100" b="1" dirty="0" smtClean="0"/>
              <a:t>: 8062 (DAZ-Lehrerin: </a:t>
            </a:r>
            <a:r>
              <a:rPr lang="de-DE" sz="1100" b="1" i="1" dirty="0" smtClean="0"/>
              <a:t>Fr. Schmidt ;12 </a:t>
            </a:r>
            <a:r>
              <a:rPr lang="de-DE" sz="1100" b="1" i="1" dirty="0" err="1" smtClean="0"/>
              <a:t>SchülerInnen</a:t>
            </a:r>
            <a:r>
              <a:rPr lang="de-DE" sz="1100" b="1" i="1" dirty="0" smtClean="0"/>
              <a:t> </a:t>
            </a:r>
            <a:r>
              <a:rPr lang="de-DE" sz="1100" b="1" dirty="0" smtClean="0"/>
              <a:t>) und 8061 ( DAZ-Lehrerin: </a:t>
            </a:r>
            <a:r>
              <a:rPr lang="de-DE" sz="1100" b="1" i="1" dirty="0" smtClean="0"/>
              <a:t>Fr. Klinger; 11 </a:t>
            </a:r>
            <a:r>
              <a:rPr lang="de-DE" sz="1100" b="1" i="1" dirty="0" err="1" smtClean="0"/>
              <a:t>SchülerInnen</a:t>
            </a:r>
            <a:r>
              <a:rPr lang="de-DE" sz="1100" b="1" dirty="0" smtClean="0"/>
              <a:t>) ; </a:t>
            </a:r>
          </a:p>
          <a:p>
            <a:r>
              <a:rPr lang="de-DE" sz="1100" b="1" dirty="0" smtClean="0">
                <a:sym typeface="Wingdings" pitchFamily="2" charset="2"/>
              </a:rPr>
              <a:t>↓Psychische Probleme Ⱶ  </a:t>
            </a:r>
            <a:r>
              <a:rPr lang="de-DE" sz="1100" b="1" dirty="0" smtClean="0">
                <a:sym typeface="Wingdings" pitchFamily="2" charset="2"/>
              </a:rPr>
              <a:t>a) </a:t>
            </a:r>
            <a:r>
              <a:rPr lang="de-DE" sz="1100" b="1" dirty="0" smtClean="0">
                <a:sym typeface="Wingdings" pitchFamily="2" charset="2"/>
              </a:rPr>
              <a:t>Alltag b</a:t>
            </a:r>
            <a:r>
              <a:rPr lang="de-DE" sz="1100" b="1" dirty="0" smtClean="0">
                <a:sym typeface="Wingdings" pitchFamily="2" charset="2"/>
              </a:rPr>
              <a:t>) </a:t>
            </a:r>
            <a:r>
              <a:rPr lang="de-DE" sz="1100" b="1" dirty="0" smtClean="0">
                <a:sym typeface="Wingdings" pitchFamily="2" charset="2"/>
              </a:rPr>
              <a:t>kultureller </a:t>
            </a:r>
            <a:r>
              <a:rPr lang="de-DE" sz="1100" b="1" dirty="0" smtClean="0">
                <a:sym typeface="Wingdings" pitchFamily="2" charset="2"/>
              </a:rPr>
              <a:t>Heterogenität c</a:t>
            </a:r>
            <a:r>
              <a:rPr lang="de-DE" sz="1100" b="1" dirty="0" smtClean="0">
                <a:sym typeface="Wingdings" pitchFamily="2" charset="2"/>
              </a:rPr>
              <a:t>) </a:t>
            </a:r>
            <a:r>
              <a:rPr lang="de-DE" sz="1100" b="1" u="sng" dirty="0" smtClean="0">
                <a:sym typeface="Wingdings" pitchFamily="2" charset="2"/>
              </a:rPr>
              <a:t>Traumatisierung  </a:t>
            </a:r>
            <a:r>
              <a:rPr lang="de-DE" sz="1100" b="1" dirty="0" smtClean="0">
                <a:sym typeface="Wingdings" pitchFamily="2" charset="2"/>
              </a:rPr>
              <a:t>  </a:t>
            </a:r>
            <a:r>
              <a:rPr lang="de-DE" sz="1100" b="1" dirty="0" smtClean="0">
                <a:sym typeface="Wingdings" pitchFamily="2" charset="2"/>
              </a:rPr>
              <a:t>↓Wenige </a:t>
            </a:r>
            <a:r>
              <a:rPr lang="de-DE" sz="1100" b="1" dirty="0" smtClean="0">
                <a:sym typeface="Wingdings" pitchFamily="2" charset="2"/>
              </a:rPr>
              <a:t>Konzepte </a:t>
            </a:r>
            <a:r>
              <a:rPr lang="de-DE" sz="1100" b="1" dirty="0" smtClean="0">
                <a:sym typeface="Wingdings" pitchFamily="2" charset="2"/>
              </a:rPr>
              <a:t>/ Rahmenpläne </a:t>
            </a:r>
            <a:r>
              <a:rPr lang="de-DE" sz="1100" b="1" dirty="0" smtClean="0">
                <a:sym typeface="Wingdings" pitchFamily="2" charset="2"/>
              </a:rPr>
              <a:t>, eigene Selbstfindungsphase</a:t>
            </a:r>
            <a:endParaRPr lang="de-DE" sz="1100" b="1" dirty="0" smtClean="0">
              <a:sym typeface="Wingdings" pitchFamily="2" charset="2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3563888" y="2852936"/>
            <a:ext cx="424847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i="1" dirty="0" smtClean="0"/>
              <a:t>“Worauf wir uns konzentrieren, das wächst.“</a:t>
            </a:r>
            <a:r>
              <a:rPr lang="de-DE" sz="1100" dirty="0" smtClean="0"/>
              <a:t>– Indianisches Sprichwort</a:t>
            </a:r>
            <a:endParaRPr lang="de-DE" sz="1100" dirty="0"/>
          </a:p>
        </p:txBody>
      </p:sp>
      <p:pic>
        <p:nvPicPr>
          <p:cNvPr id="71" name="Grafik 70" descr="20160720_1237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6093296"/>
            <a:ext cx="944309" cy="764704"/>
          </a:xfrm>
          <a:prstGeom prst="rect">
            <a:avLst/>
          </a:prstGeom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7" cstate="print"/>
          <a:srcRect t="8124"/>
          <a:stretch>
            <a:fillRect/>
          </a:stretch>
        </p:blipFill>
        <p:spPr bwMode="auto">
          <a:xfrm>
            <a:off x="7847856" y="1196752"/>
            <a:ext cx="1296144" cy="6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 l="9604"/>
          <a:stretch>
            <a:fillRect/>
          </a:stretch>
        </p:blipFill>
        <p:spPr bwMode="auto">
          <a:xfrm>
            <a:off x="7596336" y="1916832"/>
            <a:ext cx="923722" cy="5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hteck 90"/>
          <p:cNvSpPr/>
          <p:nvPr/>
        </p:nvSpPr>
        <p:spPr>
          <a:xfrm>
            <a:off x="0" y="2708920"/>
            <a:ext cx="481499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b="1" i="1" u="sng" dirty="0" smtClean="0"/>
              <a:t>Lehrmethode: Immersionsmethode</a:t>
            </a:r>
            <a:endParaRPr lang="de-DE" sz="1100" b="1" i="1" u="sng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06602" y="1268760"/>
            <a:ext cx="1618488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95928" y="1916832"/>
            <a:ext cx="648072" cy="67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6021287"/>
            <a:ext cx="945464" cy="8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Grafik 59" descr="Deutschbuch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08606" y="3501008"/>
            <a:ext cx="453590" cy="5040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7" name="Gruppieren 66"/>
          <p:cNvGrpSpPr/>
          <p:nvPr/>
        </p:nvGrpSpPr>
        <p:grpSpPr>
          <a:xfrm>
            <a:off x="0" y="4941168"/>
            <a:ext cx="1290738" cy="1484784"/>
            <a:chOff x="360040" y="5544616"/>
            <a:chExt cx="1290738" cy="1484784"/>
          </a:xfrm>
        </p:grpSpPr>
        <p:pic>
          <p:nvPicPr>
            <p:cNvPr id="107" name="Grafik 106" descr="herbarium.jpg"/>
            <p:cNvPicPr>
              <a:picLocks noChangeAspect="1"/>
            </p:cNvPicPr>
            <p:nvPr/>
          </p:nvPicPr>
          <p:blipFill>
            <a:blip r:embed="rId13" cstate="print">
              <a:lum bright="-30000" contrast="20000"/>
            </a:blip>
            <a:stretch>
              <a:fillRect/>
            </a:stretch>
          </p:blipFill>
          <p:spPr>
            <a:xfrm>
              <a:off x="360040" y="5976664"/>
              <a:ext cx="898465" cy="1052736"/>
            </a:xfrm>
            <a:prstGeom prst="rect">
              <a:avLst/>
            </a:prstGeom>
          </p:spPr>
        </p:pic>
        <p:sp>
          <p:nvSpPr>
            <p:cNvPr id="62" name="Textfeld 61"/>
            <p:cNvSpPr txBox="1"/>
            <p:nvPr/>
          </p:nvSpPr>
          <p:spPr>
            <a:xfrm>
              <a:off x="360040" y="5544616"/>
              <a:ext cx="129073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u="sng" dirty="0" smtClean="0">
                  <a:solidFill>
                    <a:schemeClr val="tx2">
                      <a:lumMod val="50000"/>
                    </a:schemeClr>
                  </a:solidFill>
                </a:rPr>
                <a:t>Veranschaulichung</a:t>
              </a:r>
            </a:p>
            <a:p>
              <a:r>
                <a:rPr lang="de-DE" sz="1100" b="1" u="sng" dirty="0" smtClean="0">
                  <a:solidFill>
                    <a:schemeClr val="tx2">
                      <a:lumMod val="50000"/>
                    </a:schemeClr>
                  </a:solidFill>
                </a:rPr>
                <a:t>(Herbarium)</a:t>
              </a:r>
            </a:p>
            <a:p>
              <a:endParaRPr lang="de-DE" sz="1100" b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827584" y="5157192"/>
            <a:ext cx="1636987" cy="1008112"/>
            <a:chOff x="0" y="5445224"/>
            <a:chExt cx="1958664" cy="1412776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4" cstate="print"/>
            <a:srcRect b="21721"/>
            <a:stretch>
              <a:fillRect/>
            </a:stretch>
          </p:blipFill>
          <p:spPr bwMode="auto">
            <a:xfrm>
              <a:off x="0" y="5805264"/>
              <a:ext cx="1865539" cy="105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" name="Textfeld 62"/>
            <p:cNvSpPr txBox="1"/>
            <p:nvPr/>
          </p:nvSpPr>
          <p:spPr>
            <a:xfrm>
              <a:off x="0" y="5445224"/>
              <a:ext cx="1958664" cy="366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u="sng" dirty="0" smtClean="0">
                  <a:solidFill>
                    <a:schemeClr val="tx2">
                      <a:lumMod val="50000"/>
                    </a:schemeClr>
                  </a:solidFill>
                </a:rPr>
                <a:t>Glossar und Zuordnung:</a:t>
              </a:r>
            </a:p>
          </p:txBody>
        </p:sp>
      </p:grpSp>
      <p:grpSp>
        <p:nvGrpSpPr>
          <p:cNvPr id="251" name="Gruppieren 250"/>
          <p:cNvGrpSpPr/>
          <p:nvPr/>
        </p:nvGrpSpPr>
        <p:grpSpPr>
          <a:xfrm>
            <a:off x="0" y="4193704"/>
            <a:ext cx="1331640" cy="750358"/>
            <a:chOff x="0" y="4293096"/>
            <a:chExt cx="1331640" cy="750358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5" cstate="print"/>
            <a:srcRect t="37240" r="30000"/>
            <a:stretch>
              <a:fillRect/>
            </a:stretch>
          </p:blipFill>
          <p:spPr bwMode="auto">
            <a:xfrm>
              <a:off x="0" y="4509120"/>
              <a:ext cx="1331640" cy="5343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9" name="Textfeld 68"/>
            <p:cNvSpPr txBox="1"/>
            <p:nvPr/>
          </p:nvSpPr>
          <p:spPr>
            <a:xfrm>
              <a:off x="0" y="4293096"/>
              <a:ext cx="10436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u="sng" dirty="0" smtClean="0">
                  <a:solidFill>
                    <a:schemeClr val="tx2">
                      <a:lumMod val="50000"/>
                    </a:schemeClr>
                  </a:solidFill>
                </a:rPr>
                <a:t>Visualisierung</a:t>
              </a:r>
              <a:endParaRPr lang="de-DE" sz="1100" b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72" name="Gerade Verbindung 71"/>
          <p:cNvCxnSpPr/>
          <p:nvPr/>
        </p:nvCxnSpPr>
        <p:spPr>
          <a:xfrm flipV="1">
            <a:off x="1115616" y="1700808"/>
            <a:ext cx="504056" cy="2880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73"/>
          <p:cNvCxnSpPr/>
          <p:nvPr/>
        </p:nvCxnSpPr>
        <p:spPr>
          <a:xfrm>
            <a:off x="1115616" y="1988840"/>
            <a:ext cx="504056" cy="43204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923928" y="2420888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u="sng" dirty="0" smtClean="0">
                <a:sym typeface="Wingdings" pitchFamily="2" charset="2"/>
              </a:rPr>
              <a:t> </a:t>
            </a:r>
            <a:r>
              <a:rPr lang="de-DE" sz="1100" b="1" u="sng" dirty="0" smtClean="0">
                <a:sym typeface="Wingdings" pitchFamily="2" charset="2"/>
              </a:rPr>
              <a:t>Respektvoller Umgang  mit der Natur und </a:t>
            </a:r>
            <a:r>
              <a:rPr lang="de-DE" sz="1100" b="1" u="sng" dirty="0" smtClean="0">
                <a:sym typeface="Wingdings" pitchFamily="2" charset="2"/>
              </a:rPr>
              <a:t>Wertschätzung </a:t>
            </a:r>
            <a:endParaRPr lang="de-DE" sz="1100" b="1" u="sng" dirty="0"/>
          </a:p>
        </p:txBody>
      </p:sp>
      <p:sp>
        <p:nvSpPr>
          <p:cNvPr id="80" name="Textfeld 79"/>
          <p:cNvSpPr txBox="1"/>
          <p:nvPr/>
        </p:nvSpPr>
        <p:spPr>
          <a:xfrm>
            <a:off x="1547664" y="1628800"/>
            <a:ext cx="827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 smtClean="0"/>
              <a:t>Beobachten</a:t>
            </a:r>
          </a:p>
          <a:p>
            <a:r>
              <a:rPr lang="de-DE" sz="900" b="1" dirty="0" smtClean="0"/>
              <a:t>Untersuchen </a:t>
            </a:r>
          </a:p>
          <a:p>
            <a:r>
              <a:rPr lang="de-DE" sz="900" b="1" dirty="0" smtClean="0"/>
              <a:t>Anwenden</a:t>
            </a:r>
          </a:p>
          <a:p>
            <a:r>
              <a:rPr lang="de-DE" sz="900" b="1" dirty="0" smtClean="0"/>
              <a:t>Zuordnen</a:t>
            </a:r>
          </a:p>
          <a:p>
            <a:r>
              <a:rPr lang="de-DE" sz="900" b="1" dirty="0" smtClean="0"/>
              <a:t>Zeichnen</a:t>
            </a:r>
          </a:p>
          <a:p>
            <a:r>
              <a:rPr lang="de-DE" sz="900" b="1" dirty="0" smtClean="0"/>
              <a:t>Beurteilen</a:t>
            </a:r>
            <a:endParaRPr lang="de-DE" sz="900" b="1" dirty="0"/>
          </a:p>
        </p:txBody>
      </p:sp>
      <p:sp>
        <p:nvSpPr>
          <p:cNvPr id="101" name="Textfeld 100"/>
          <p:cNvSpPr txBox="1"/>
          <p:nvPr/>
        </p:nvSpPr>
        <p:spPr>
          <a:xfrm>
            <a:off x="1331640" y="1124744"/>
            <a:ext cx="998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 smtClean="0"/>
              <a:t>Entdeckendes</a:t>
            </a:r>
          </a:p>
          <a:p>
            <a:r>
              <a:rPr lang="de-DE" sz="1100" b="1" u="sng" dirty="0" smtClean="0"/>
              <a:t> Lernen</a:t>
            </a:r>
            <a:endParaRPr lang="de-DE" sz="1100" b="1" u="sng" dirty="0"/>
          </a:p>
        </p:txBody>
      </p:sp>
      <p:sp>
        <p:nvSpPr>
          <p:cNvPr id="111" name="Textfeld 110"/>
          <p:cNvSpPr txBox="1"/>
          <p:nvPr/>
        </p:nvSpPr>
        <p:spPr>
          <a:xfrm>
            <a:off x="2051720" y="2708920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ym typeface="Wingdings" pitchFamily="2" charset="2"/>
              </a:rPr>
              <a:t>Positive </a:t>
            </a:r>
            <a:r>
              <a:rPr lang="de-DE" sz="1100" b="1" dirty="0" smtClean="0">
                <a:sym typeface="Wingdings" pitchFamily="2" charset="2"/>
              </a:rPr>
              <a:t>Fehlerkultur</a:t>
            </a:r>
            <a:endParaRPr lang="de-DE" sz="1100" b="1" dirty="0"/>
          </a:p>
        </p:txBody>
      </p:sp>
      <p:grpSp>
        <p:nvGrpSpPr>
          <p:cNvPr id="268" name="Gruppieren 267"/>
          <p:cNvGrpSpPr/>
          <p:nvPr/>
        </p:nvGrpSpPr>
        <p:grpSpPr>
          <a:xfrm>
            <a:off x="611560" y="6237312"/>
            <a:ext cx="2113648" cy="1368152"/>
            <a:chOff x="2406295" y="5235173"/>
            <a:chExt cx="1203081" cy="43088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6" cstate="print">
              <a:lum bright="-20000" contrast="10000"/>
            </a:blip>
            <a:srcRect l="6641" b="87433"/>
            <a:stretch>
              <a:fillRect/>
            </a:stretch>
          </p:blipFill>
          <p:spPr bwMode="auto">
            <a:xfrm>
              <a:off x="2406295" y="5303208"/>
              <a:ext cx="986622" cy="9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" name="Rechteck 199"/>
            <p:cNvSpPr/>
            <p:nvPr/>
          </p:nvSpPr>
          <p:spPr>
            <a:xfrm>
              <a:off x="2529256" y="5235173"/>
              <a:ext cx="108012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100" b="1" u="sng" dirty="0" smtClean="0">
                  <a:solidFill>
                    <a:schemeClr val="tx2">
                      <a:lumMod val="50000"/>
                    </a:schemeClr>
                  </a:solidFill>
                </a:rPr>
                <a:t>Zuordnung von Bildern</a:t>
              </a:r>
              <a:endParaRPr lang="de-DE" sz="1100" b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7" cstate="print">
            <a:lum bright="-30000" contrast="30000"/>
          </a:blip>
          <a:srcRect b="22222"/>
          <a:stretch>
            <a:fillRect/>
          </a:stretch>
        </p:blipFill>
        <p:spPr bwMode="auto">
          <a:xfrm>
            <a:off x="1475656" y="4437112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Rechteck 248"/>
          <p:cNvSpPr/>
          <p:nvPr/>
        </p:nvSpPr>
        <p:spPr>
          <a:xfrm>
            <a:off x="1691680" y="4221088"/>
            <a:ext cx="15937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u="sng" dirty="0" smtClean="0">
                <a:solidFill>
                  <a:schemeClr val="tx2">
                    <a:lumMod val="50000"/>
                  </a:schemeClr>
                </a:solidFill>
              </a:rPr>
              <a:t>Semantische Netzwerke</a:t>
            </a:r>
            <a:endParaRPr lang="de-DE" sz="11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54" name="Gerade Verbindung mit Pfeil 253"/>
          <p:cNvCxnSpPr/>
          <p:nvPr/>
        </p:nvCxnSpPr>
        <p:spPr>
          <a:xfrm flipH="1">
            <a:off x="1043608" y="4005064"/>
            <a:ext cx="144016" cy="1440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Gerade Verbindung mit Pfeil 255"/>
          <p:cNvCxnSpPr/>
          <p:nvPr/>
        </p:nvCxnSpPr>
        <p:spPr>
          <a:xfrm>
            <a:off x="1763688" y="4005064"/>
            <a:ext cx="144016" cy="1440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 Verbindung mit Pfeil 259"/>
          <p:cNvCxnSpPr/>
          <p:nvPr/>
        </p:nvCxnSpPr>
        <p:spPr>
          <a:xfrm flipH="1">
            <a:off x="1043608" y="3140968"/>
            <a:ext cx="144016" cy="720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erade Verbindung mit Pfeil 262"/>
          <p:cNvCxnSpPr/>
          <p:nvPr/>
        </p:nvCxnSpPr>
        <p:spPr>
          <a:xfrm>
            <a:off x="1403648" y="3140968"/>
            <a:ext cx="144016" cy="720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ieren 65"/>
          <p:cNvGrpSpPr/>
          <p:nvPr/>
        </p:nvGrpSpPr>
        <p:grpSpPr>
          <a:xfrm>
            <a:off x="2411760" y="4869160"/>
            <a:ext cx="1065621" cy="1112125"/>
            <a:chOff x="1241785" y="4656940"/>
            <a:chExt cx="1312623" cy="125114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8" cstate="print">
              <a:lum bright="-20000" contrast="10000"/>
            </a:blip>
            <a:srcRect/>
            <a:stretch>
              <a:fillRect/>
            </a:stretch>
          </p:blipFill>
          <p:spPr bwMode="auto">
            <a:xfrm>
              <a:off x="1241785" y="4899968"/>
              <a:ext cx="1312623" cy="1008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" name="Textfeld 81"/>
            <p:cNvSpPr txBox="1"/>
            <p:nvPr/>
          </p:nvSpPr>
          <p:spPr>
            <a:xfrm>
              <a:off x="1241785" y="4656940"/>
              <a:ext cx="1260169" cy="294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u="sng" dirty="0" err="1" smtClean="0">
                  <a:solidFill>
                    <a:schemeClr val="tx2">
                      <a:lumMod val="50000"/>
                    </a:schemeClr>
                  </a:solidFill>
                </a:rPr>
                <a:t>Concept</a:t>
              </a:r>
              <a:r>
                <a:rPr lang="de-DE" sz="1100" b="1" u="sng" dirty="0" smtClean="0">
                  <a:solidFill>
                    <a:schemeClr val="tx2">
                      <a:lumMod val="50000"/>
                    </a:schemeClr>
                  </a:solidFill>
                </a:rPr>
                <a:t> Circle</a:t>
              </a:r>
              <a:endParaRPr lang="de-DE" sz="1100" b="1" u="sng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cxnSp>
        <p:nvCxnSpPr>
          <p:cNvPr id="271" name="Gerade Verbindung 270"/>
          <p:cNvCxnSpPr>
            <a:stCxn id="160" idx="3"/>
          </p:cNvCxnSpPr>
          <p:nvPr/>
        </p:nvCxnSpPr>
        <p:spPr>
          <a:xfrm flipH="1" flipV="1">
            <a:off x="5580112" y="3501008"/>
            <a:ext cx="72008" cy="143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uppieren 288"/>
          <p:cNvGrpSpPr/>
          <p:nvPr/>
        </p:nvGrpSpPr>
        <p:grpSpPr>
          <a:xfrm>
            <a:off x="3491880" y="3284984"/>
            <a:ext cx="7632848" cy="1392252"/>
            <a:chOff x="9144000" y="3284984"/>
            <a:chExt cx="7632848" cy="1392252"/>
          </a:xfrm>
        </p:grpSpPr>
        <p:grpSp>
          <p:nvGrpSpPr>
            <p:cNvPr id="176" name="Gruppieren 175"/>
            <p:cNvGrpSpPr/>
            <p:nvPr/>
          </p:nvGrpSpPr>
          <p:grpSpPr>
            <a:xfrm>
              <a:off x="9144000" y="3284984"/>
              <a:ext cx="7632848" cy="1392252"/>
              <a:chOff x="3491880" y="3501008"/>
              <a:chExt cx="7632848" cy="1392252"/>
            </a:xfrm>
          </p:grpSpPr>
          <p:sp>
            <p:nvSpPr>
              <p:cNvPr id="168" name="Rechteck 167"/>
              <p:cNvSpPr/>
              <p:nvPr/>
            </p:nvSpPr>
            <p:spPr>
              <a:xfrm>
                <a:off x="6228184" y="4077072"/>
                <a:ext cx="4572000" cy="6001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DE" sz="1100" dirty="0" smtClean="0"/>
                  <a:t>= </a:t>
                </a:r>
                <a:r>
                  <a:rPr lang="de-DE" sz="1100" b="1" dirty="0" smtClean="0"/>
                  <a:t>Symbolvorrat </a:t>
                </a:r>
                <a:r>
                  <a:rPr lang="de-DE" sz="1100" dirty="0" smtClean="0"/>
                  <a:t>(z.B. Baum als Symbol des Lebens)</a:t>
                </a:r>
                <a:r>
                  <a:rPr lang="de-DE" sz="1100" dirty="0" smtClean="0">
                    <a:sym typeface="Wingdings" pitchFamily="2" charset="2"/>
                  </a:rPr>
                  <a:t> </a:t>
                </a:r>
              </a:p>
              <a:p>
                <a:r>
                  <a:rPr lang="de-DE" sz="1100" dirty="0" smtClean="0">
                    <a:sym typeface="Wingdings" pitchFamily="2" charset="2"/>
                  </a:rPr>
                  <a:t>                </a:t>
                </a:r>
                <a:r>
                  <a:rPr lang="de-DE" sz="1100" u="sng" dirty="0" smtClean="0">
                    <a:sym typeface="Wingdings" pitchFamily="2" charset="2"/>
                  </a:rPr>
                  <a:t>↑Kohärenzgefühl</a:t>
                </a:r>
                <a:endParaRPr lang="de-DE" sz="1100" u="sng" dirty="0" smtClean="0"/>
              </a:p>
              <a:p>
                <a:endParaRPr lang="de-DE" sz="1100" dirty="0" smtClean="0"/>
              </a:p>
            </p:txBody>
          </p:sp>
          <p:grpSp>
            <p:nvGrpSpPr>
              <p:cNvPr id="174" name="Gruppieren 173"/>
              <p:cNvGrpSpPr/>
              <p:nvPr/>
            </p:nvGrpSpPr>
            <p:grpSpPr>
              <a:xfrm>
                <a:off x="3491880" y="3501008"/>
                <a:ext cx="7632848" cy="1392252"/>
                <a:chOff x="3491880" y="3717032"/>
                <a:chExt cx="7632848" cy="1392252"/>
              </a:xfrm>
            </p:grpSpPr>
            <p:sp>
              <p:nvSpPr>
                <p:cNvPr id="167" name="Textfeld 166"/>
                <p:cNvSpPr txBox="1"/>
                <p:nvPr/>
              </p:nvSpPr>
              <p:spPr>
                <a:xfrm>
                  <a:off x="3635896" y="4293097"/>
                  <a:ext cx="18002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dirty="0" smtClean="0"/>
                    <a:t>◦</a:t>
                  </a:r>
                  <a:r>
                    <a:rPr lang="de-DE" sz="1100" dirty="0" err="1" smtClean="0"/>
                    <a:t>Salutogenese</a:t>
                  </a:r>
                  <a:r>
                    <a:rPr lang="de-DE" sz="1100" dirty="0" smtClean="0"/>
                    <a:t>(</a:t>
                  </a:r>
                  <a:r>
                    <a:rPr lang="de-DE" sz="1100" dirty="0" err="1" smtClean="0"/>
                    <a:t>Antonovsky</a:t>
                  </a:r>
                  <a:r>
                    <a:rPr lang="de-DE" sz="1100" dirty="0" smtClean="0"/>
                    <a:t>)</a:t>
                  </a:r>
                  <a:endParaRPr lang="de-DE" sz="1100" dirty="0"/>
                </a:p>
              </p:txBody>
            </p:sp>
            <p:grpSp>
              <p:nvGrpSpPr>
                <p:cNvPr id="171" name="Gruppieren 170"/>
                <p:cNvGrpSpPr/>
                <p:nvPr/>
              </p:nvGrpSpPr>
              <p:grpSpPr>
                <a:xfrm>
                  <a:off x="3491880" y="3717032"/>
                  <a:ext cx="7632848" cy="1392252"/>
                  <a:chOff x="3563888" y="3861048"/>
                  <a:chExt cx="7632848" cy="1392252"/>
                </a:xfrm>
              </p:grpSpPr>
              <p:sp>
                <p:nvSpPr>
                  <p:cNvPr id="159" name="Rechteck 158"/>
                  <p:cNvSpPr/>
                  <p:nvPr/>
                </p:nvSpPr>
                <p:spPr>
                  <a:xfrm>
                    <a:off x="4788024" y="4653136"/>
                    <a:ext cx="1858201" cy="60016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sz="1100" dirty="0" smtClean="0"/>
                      <a:t>↑ </a:t>
                    </a:r>
                    <a:r>
                      <a:rPr lang="de-DE" sz="1100" b="1" u="sng" dirty="0" smtClean="0"/>
                      <a:t>Moralentwicklung</a:t>
                    </a:r>
                    <a:r>
                      <a:rPr lang="de-DE" sz="1100" dirty="0" smtClean="0"/>
                      <a:t>( Kant)  </a:t>
                    </a:r>
                  </a:p>
                  <a:p>
                    <a:r>
                      <a:rPr lang="de-DE" sz="1100" dirty="0" smtClean="0">
                        <a:sym typeface="Wingdings" pitchFamily="2" charset="2"/>
                      </a:rPr>
                      <a:t> </a:t>
                    </a:r>
                    <a:r>
                      <a:rPr lang="de-DE" sz="1100" b="1" dirty="0" smtClean="0">
                        <a:sym typeface="Wingdings" pitchFamily="2" charset="2"/>
                      </a:rPr>
                      <a:t>Umweltbewusstsein</a:t>
                    </a:r>
                    <a:endParaRPr lang="de-DE" sz="1100" b="1" dirty="0" smtClean="0"/>
                  </a:p>
                  <a:p>
                    <a:endParaRPr lang="de-DE" sz="1100" dirty="0" smtClean="0"/>
                  </a:p>
                </p:txBody>
              </p:sp>
              <p:sp>
                <p:nvSpPr>
                  <p:cNvPr id="160" name="Textfeld 159"/>
                  <p:cNvSpPr txBox="1"/>
                  <p:nvPr/>
                </p:nvSpPr>
                <p:spPr>
                  <a:xfrm>
                    <a:off x="3563888" y="4005064"/>
                    <a:ext cx="216024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100" dirty="0" smtClean="0"/>
                      <a:t>   ↑ </a:t>
                    </a:r>
                    <a:r>
                      <a:rPr lang="de-DE" sz="1100" b="1" u="sng" dirty="0" smtClean="0"/>
                      <a:t>Gesundheit</a:t>
                    </a:r>
                    <a:r>
                      <a:rPr lang="de-DE" sz="1100" u="sng" dirty="0" smtClean="0"/>
                      <a:t> </a:t>
                    </a:r>
                  </a:p>
                  <a:p>
                    <a:r>
                      <a:rPr lang="de-DE" sz="1100" dirty="0" smtClean="0"/>
                      <a:t>  (</a:t>
                    </a:r>
                    <a:r>
                      <a:rPr lang="de-DE" sz="1100" dirty="0" err="1" smtClean="0"/>
                      <a:t>psychisch,psychosozial</a:t>
                    </a:r>
                    <a:r>
                      <a:rPr lang="de-DE" sz="1100" dirty="0" smtClean="0"/>
                      <a:t>)</a:t>
                    </a:r>
                  </a:p>
                </p:txBody>
              </p:sp>
              <p:cxnSp>
                <p:nvCxnSpPr>
                  <p:cNvPr id="161" name="Gerade Verbindung 160"/>
                  <p:cNvCxnSpPr/>
                  <p:nvPr/>
                </p:nvCxnSpPr>
                <p:spPr>
                  <a:xfrm flipV="1">
                    <a:off x="5652120" y="4005064"/>
                    <a:ext cx="144016" cy="1440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Rechteck 161"/>
                  <p:cNvSpPr/>
                  <p:nvPr/>
                </p:nvSpPr>
                <p:spPr>
                  <a:xfrm>
                    <a:off x="6372200" y="4797152"/>
                    <a:ext cx="4824536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1100" u="sng" dirty="0" smtClean="0"/>
                      <a:t>Intuition</a:t>
                    </a:r>
                    <a:r>
                      <a:rPr lang="de-DE" sz="1100" b="1" dirty="0" smtClean="0"/>
                      <a:t>↔</a:t>
                    </a:r>
                    <a:r>
                      <a:rPr lang="de-DE" sz="1100" dirty="0" smtClean="0"/>
                      <a:t> Rationaler Ansatz ( Piaget &amp; Kohlberg)</a:t>
                    </a:r>
                  </a:p>
                </p:txBody>
              </p:sp>
              <p:sp>
                <p:nvSpPr>
                  <p:cNvPr id="163" name="Rechteck 162"/>
                  <p:cNvSpPr/>
                  <p:nvPr/>
                </p:nvSpPr>
                <p:spPr>
                  <a:xfrm>
                    <a:off x="3707904" y="4581128"/>
                    <a:ext cx="3168352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1100" dirty="0" smtClean="0"/>
                      <a:t>◦ ↑</a:t>
                    </a:r>
                    <a:r>
                      <a:rPr lang="de-DE" sz="1100" b="1" dirty="0" smtClean="0"/>
                      <a:t>Achtsamkeit</a:t>
                    </a:r>
                  </a:p>
                  <a:p>
                    <a:r>
                      <a:rPr lang="de-DE" sz="1100" b="1" dirty="0" smtClean="0"/>
                      <a:t>       </a:t>
                    </a:r>
                    <a:r>
                      <a:rPr lang="de-DE" sz="1100" i="1" dirty="0" smtClean="0"/>
                      <a:t>(Kaplan 1989)</a:t>
                    </a:r>
                    <a:endParaRPr lang="de-DE" sz="1100" i="1" dirty="0" smtClean="0"/>
                  </a:p>
                </p:txBody>
              </p:sp>
              <p:sp>
                <p:nvSpPr>
                  <p:cNvPr id="165" name="Rechteck 164"/>
                  <p:cNvSpPr/>
                  <p:nvPr/>
                </p:nvSpPr>
                <p:spPr>
                  <a:xfrm>
                    <a:off x="4932040" y="3933056"/>
                    <a:ext cx="2520280" cy="261610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r>
                      <a:rPr lang="de-DE" sz="1100" b="1" u="sng" dirty="0" smtClean="0"/>
                      <a:t>Mensch ↔ Natur</a:t>
                    </a:r>
                    <a:r>
                      <a:rPr lang="de-DE" sz="1100" dirty="0" smtClean="0"/>
                      <a:t>   (</a:t>
                    </a:r>
                    <a:r>
                      <a:rPr lang="de-DE" sz="1100" i="1" dirty="0" smtClean="0"/>
                      <a:t>Gebhard 2005)</a:t>
                    </a:r>
                  </a:p>
                </p:txBody>
              </p:sp>
              <p:sp>
                <p:nvSpPr>
                  <p:cNvPr id="169" name="Rechteck 168"/>
                  <p:cNvSpPr/>
                  <p:nvPr/>
                </p:nvSpPr>
                <p:spPr>
                  <a:xfrm>
                    <a:off x="6228184" y="4077072"/>
                    <a:ext cx="3528392" cy="43088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de-DE" sz="1100" dirty="0" smtClean="0"/>
                      <a:t>  = </a:t>
                    </a:r>
                    <a:r>
                      <a:rPr lang="de-DE" sz="1100" b="1" dirty="0" smtClean="0"/>
                      <a:t>Reizvielfältige Umwelt </a:t>
                    </a:r>
                    <a:r>
                      <a:rPr lang="de-DE" sz="1100" dirty="0" smtClean="0"/>
                      <a:t>( </a:t>
                    </a:r>
                    <a:r>
                      <a:rPr lang="de-DE" sz="1100" dirty="0" err="1" smtClean="0"/>
                      <a:t>reizarm</a:t>
                    </a:r>
                    <a:r>
                      <a:rPr lang="de-DE" sz="1100" dirty="0" smtClean="0"/>
                      <a:t> ‖ reizhomogen)</a:t>
                    </a:r>
                  </a:p>
                  <a:p>
                    <a:r>
                      <a:rPr lang="de-DE" sz="1100" dirty="0" smtClean="0">
                        <a:sym typeface="Wingdings" pitchFamily="2" charset="2"/>
                      </a:rPr>
                      <a:t>       </a:t>
                    </a:r>
                    <a:r>
                      <a:rPr lang="de-DE" sz="1100" u="sng" dirty="0" smtClean="0"/>
                      <a:t>↑ Psychische Entwicklung</a:t>
                    </a:r>
                    <a:endParaRPr lang="de-DE" sz="1100" dirty="0"/>
                  </a:p>
                </p:txBody>
              </p:sp>
              <p:sp>
                <p:nvSpPr>
                  <p:cNvPr id="170" name="Textfeld 169"/>
                  <p:cNvSpPr txBox="1"/>
                  <p:nvPr/>
                </p:nvSpPr>
                <p:spPr>
                  <a:xfrm>
                    <a:off x="5220072" y="4221088"/>
                    <a:ext cx="885179" cy="261610"/>
                  </a:xfrm>
                  <a:prstGeom prst="rect">
                    <a:avLst/>
                  </a:prstGeom>
                  <a:noFill/>
                  <a:ln w="19050" cap="rnd">
                    <a:solidFill>
                      <a:schemeClr val="accent4">
                        <a:lumMod val="50000"/>
                      </a:schemeClr>
                    </a:solidFill>
                    <a:beve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100" b="1" dirty="0" smtClean="0"/>
                      <a:t>Naturraum</a:t>
                    </a:r>
                  </a:p>
                </p:txBody>
              </p:sp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5220072" y="3861048"/>
                    <a:ext cx="216024" cy="1296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cxnSp>
          <p:nvCxnSpPr>
            <p:cNvPr id="182" name="Gerade Verbindung mit Pfeil 181"/>
            <p:cNvCxnSpPr/>
            <p:nvPr/>
          </p:nvCxnSpPr>
          <p:spPr>
            <a:xfrm flipH="1">
              <a:off x="11196736" y="3933056"/>
              <a:ext cx="72008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Gerade Verbindung mit Pfeil 182"/>
            <p:cNvCxnSpPr/>
            <p:nvPr/>
          </p:nvCxnSpPr>
          <p:spPr>
            <a:xfrm flipH="1" flipV="1">
              <a:off x="10188624" y="3645024"/>
              <a:ext cx="576064" cy="72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Gerade Verbindung 196"/>
            <p:cNvCxnSpPr/>
            <p:nvPr/>
          </p:nvCxnSpPr>
          <p:spPr>
            <a:xfrm>
              <a:off x="11844808" y="4293096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Gerade Verbindung 272"/>
            <p:cNvCxnSpPr/>
            <p:nvPr/>
          </p:nvCxnSpPr>
          <p:spPr>
            <a:xfrm flipH="1">
              <a:off x="11700792" y="3789040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Gerade Verbindung 275"/>
            <p:cNvCxnSpPr/>
            <p:nvPr/>
          </p:nvCxnSpPr>
          <p:spPr>
            <a:xfrm>
              <a:off x="11916816" y="3573016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1" name="Tabelle 280"/>
          <p:cNvGraphicFramePr>
            <a:graphicFrameLocks noGrp="1"/>
          </p:cNvGraphicFramePr>
          <p:nvPr/>
        </p:nvGraphicFramePr>
        <p:xfrm>
          <a:off x="1619672" y="7317432"/>
          <a:ext cx="609600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Beobachtung</a:t>
                      </a:r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Maßnahme</a:t>
                      </a:r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9" name="Rechteck 268"/>
          <p:cNvSpPr/>
          <p:nvPr/>
        </p:nvSpPr>
        <p:spPr>
          <a:xfrm>
            <a:off x="3491880" y="3284984"/>
            <a:ext cx="5652120" cy="11521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5" name="Textfeld 294"/>
          <p:cNvSpPr txBox="1"/>
          <p:nvPr/>
        </p:nvSpPr>
        <p:spPr>
          <a:xfrm rot="16200000">
            <a:off x="3217380" y="5431692"/>
            <a:ext cx="8611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100" b="1" dirty="0" smtClean="0"/>
          </a:p>
          <a:p>
            <a:endParaRPr lang="de-DE" sz="1100" b="1" dirty="0" smtClean="0"/>
          </a:p>
          <a:p>
            <a:r>
              <a:rPr lang="de-DE" sz="1100" b="1" dirty="0" smtClean="0"/>
              <a:t>Maßnahme</a:t>
            </a:r>
            <a:endParaRPr lang="de-DE" sz="1100" b="1" dirty="0"/>
          </a:p>
        </p:txBody>
      </p:sp>
      <p:sp>
        <p:nvSpPr>
          <p:cNvPr id="296" name="Rechteck 295"/>
          <p:cNvSpPr/>
          <p:nvPr/>
        </p:nvSpPr>
        <p:spPr>
          <a:xfrm rot="16200000">
            <a:off x="3329426" y="4587794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dirty="0" smtClean="0"/>
              <a:t>Phase</a:t>
            </a:r>
          </a:p>
        </p:txBody>
      </p:sp>
      <p:sp>
        <p:nvSpPr>
          <p:cNvPr id="297" name="Rechteck 296"/>
          <p:cNvSpPr/>
          <p:nvPr/>
        </p:nvSpPr>
        <p:spPr>
          <a:xfrm rot="16200000">
            <a:off x="3189036" y="5109159"/>
            <a:ext cx="955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b="1" dirty="0" smtClean="0"/>
              <a:t>Beobachtung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45837" y="6021288"/>
            <a:ext cx="1140721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1" cstate="print">
            <a:lum bright="-10000"/>
          </a:blip>
          <a:srcRect r="13333"/>
          <a:stretch>
            <a:fillRect/>
          </a:stretch>
        </p:blipFill>
        <p:spPr bwMode="auto">
          <a:xfrm>
            <a:off x="5580112" y="5975649"/>
            <a:ext cx="936104" cy="88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" name="Gerade Verbindung 306"/>
          <p:cNvCxnSpPr/>
          <p:nvPr/>
        </p:nvCxnSpPr>
        <p:spPr>
          <a:xfrm>
            <a:off x="7524328" y="6021288"/>
            <a:ext cx="0" cy="836712"/>
          </a:xfrm>
          <a:prstGeom prst="line">
            <a:avLst/>
          </a:prstGeom>
          <a:ln w="1047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Gerade Verbindung 307"/>
          <p:cNvCxnSpPr>
            <a:stCxn id="1028" idx="2"/>
          </p:cNvCxnSpPr>
          <p:nvPr/>
        </p:nvCxnSpPr>
        <p:spPr>
          <a:xfrm>
            <a:off x="6497960" y="6021288"/>
            <a:ext cx="18256" cy="836712"/>
          </a:xfrm>
          <a:prstGeom prst="line">
            <a:avLst/>
          </a:prstGeom>
          <a:ln w="1047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Gerade Verbindung 308"/>
          <p:cNvCxnSpPr/>
          <p:nvPr/>
        </p:nvCxnSpPr>
        <p:spPr>
          <a:xfrm>
            <a:off x="5580112" y="6021288"/>
            <a:ext cx="0" cy="836712"/>
          </a:xfrm>
          <a:prstGeom prst="line">
            <a:avLst/>
          </a:prstGeom>
          <a:ln w="1047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Gerade Verbindung 309"/>
          <p:cNvCxnSpPr/>
          <p:nvPr/>
        </p:nvCxnSpPr>
        <p:spPr>
          <a:xfrm>
            <a:off x="4572000" y="6021288"/>
            <a:ext cx="0" cy="836712"/>
          </a:xfrm>
          <a:prstGeom prst="line">
            <a:avLst/>
          </a:prstGeom>
          <a:ln w="1047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Gerade Verbindung 310"/>
          <p:cNvCxnSpPr/>
          <p:nvPr/>
        </p:nvCxnSpPr>
        <p:spPr>
          <a:xfrm>
            <a:off x="3635896" y="6093296"/>
            <a:ext cx="0" cy="764704"/>
          </a:xfrm>
          <a:prstGeom prst="line">
            <a:avLst/>
          </a:prstGeom>
          <a:ln w="1047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 cstate="print"/>
          <a:srcRect r="19253"/>
          <a:stretch>
            <a:fillRect/>
          </a:stretch>
        </p:blipFill>
        <p:spPr bwMode="auto">
          <a:xfrm>
            <a:off x="2411760" y="6165304"/>
            <a:ext cx="10081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feld 105"/>
          <p:cNvSpPr txBox="1"/>
          <p:nvPr/>
        </p:nvSpPr>
        <p:spPr>
          <a:xfrm>
            <a:off x="2411760" y="5949280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u="sng" dirty="0" smtClean="0">
                <a:solidFill>
                  <a:schemeClr val="tx2">
                    <a:lumMod val="50000"/>
                  </a:schemeClr>
                </a:solidFill>
              </a:rPr>
              <a:t>Satzstrukturen</a:t>
            </a:r>
            <a:endParaRPr lang="de-DE" sz="11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51920" y="4509120"/>
            <a:ext cx="5292080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4" cstate="print"/>
          <a:srcRect t="9254"/>
          <a:stretch>
            <a:fillRect/>
          </a:stretch>
        </p:blipFill>
        <p:spPr bwMode="auto">
          <a:xfrm>
            <a:off x="7524328" y="6021288"/>
            <a:ext cx="11124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3" name="Gerade Verbindung mit Pfeil 172"/>
          <p:cNvCxnSpPr/>
          <p:nvPr/>
        </p:nvCxnSpPr>
        <p:spPr>
          <a:xfrm>
            <a:off x="3851920" y="6021288"/>
            <a:ext cx="4968552" cy="0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Gerade Verbindung mit Pfeil 298"/>
          <p:cNvCxnSpPr/>
          <p:nvPr/>
        </p:nvCxnSpPr>
        <p:spPr>
          <a:xfrm>
            <a:off x="3419872" y="6858000"/>
            <a:ext cx="5472608" cy="0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Grafik 127" descr="Grundriss.jpg"/>
          <p:cNvPicPr>
            <a:picLocks noChangeAspect="1"/>
          </p:cNvPicPr>
          <p:nvPr/>
        </p:nvPicPr>
        <p:blipFill>
          <a:blip r:embed="rId25" cstate="print"/>
          <a:srcRect t="12570" b="-563"/>
          <a:stretch>
            <a:fillRect/>
          </a:stretch>
        </p:blipFill>
        <p:spPr>
          <a:xfrm>
            <a:off x="7884368" y="2708920"/>
            <a:ext cx="1259633" cy="576064"/>
          </a:xfrm>
          <a:prstGeom prst="rect">
            <a:avLst/>
          </a:prstGeom>
        </p:spPr>
      </p:pic>
      <p:cxnSp>
        <p:nvCxnSpPr>
          <p:cNvPr id="130" name="Gerade Verbindung mit Pfeil 129"/>
          <p:cNvCxnSpPr/>
          <p:nvPr/>
        </p:nvCxnSpPr>
        <p:spPr>
          <a:xfrm flipV="1">
            <a:off x="8964488" y="2708920"/>
            <a:ext cx="17951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feld 132"/>
          <p:cNvSpPr txBox="1"/>
          <p:nvPr/>
        </p:nvSpPr>
        <p:spPr>
          <a:xfrm>
            <a:off x="7883860" y="314096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W</a:t>
            </a:r>
            <a:endParaRPr lang="de-DE" sz="1200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8820472" y="2564904"/>
            <a:ext cx="2520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O</a:t>
            </a:r>
            <a:endParaRPr lang="de-DE" sz="1200" b="1" dirty="0" smtClean="0"/>
          </a:p>
          <a:p>
            <a:endParaRPr lang="de-DE" sz="1100" dirty="0"/>
          </a:p>
        </p:txBody>
      </p:sp>
      <p:cxnSp>
        <p:nvCxnSpPr>
          <p:cNvPr id="143" name="Gerade Verbindung mit Pfeil 142"/>
          <p:cNvCxnSpPr/>
          <p:nvPr/>
        </p:nvCxnSpPr>
        <p:spPr>
          <a:xfrm>
            <a:off x="8892480" y="3212976"/>
            <a:ext cx="144016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 flipH="1">
            <a:off x="8172400" y="3212976"/>
            <a:ext cx="179512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8892480" y="3068960"/>
            <a:ext cx="2520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S</a:t>
            </a:r>
            <a:endParaRPr lang="de-DE" sz="1200" b="1" dirty="0" smtClean="0"/>
          </a:p>
          <a:p>
            <a:endParaRPr lang="de-DE" sz="1100" dirty="0"/>
          </a:p>
        </p:txBody>
      </p:sp>
      <p:cxnSp>
        <p:nvCxnSpPr>
          <p:cNvPr id="155" name="Gerade Verbindung mit Pfeil 154"/>
          <p:cNvCxnSpPr/>
          <p:nvPr/>
        </p:nvCxnSpPr>
        <p:spPr>
          <a:xfrm flipH="1" flipV="1">
            <a:off x="8316416" y="2708920"/>
            <a:ext cx="144016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feld 155"/>
          <p:cNvSpPr txBox="1"/>
          <p:nvPr/>
        </p:nvSpPr>
        <p:spPr>
          <a:xfrm>
            <a:off x="8100392" y="2564904"/>
            <a:ext cx="2520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</a:t>
            </a:r>
            <a:endParaRPr lang="de-DE" sz="1200" b="1" dirty="0" smtClean="0"/>
          </a:p>
          <a:p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Bildschirmpräsentation (4:3)</PresentationFormat>
  <Paragraphs>77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Christopher Schlemm</dc:creator>
  <cp:lastModifiedBy>Christopher Schlemm</cp:lastModifiedBy>
  <cp:revision>43</cp:revision>
  <dcterms:created xsi:type="dcterms:W3CDTF">2016-09-24T18:12:37Z</dcterms:created>
  <dcterms:modified xsi:type="dcterms:W3CDTF">2016-09-28T09:26:15Z</dcterms:modified>
</cp:coreProperties>
</file>